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67" r:id="rId2"/>
    <p:sldId id="288" r:id="rId3"/>
    <p:sldId id="308" r:id="rId4"/>
    <p:sldId id="309" r:id="rId5"/>
    <p:sldId id="262" r:id="rId6"/>
    <p:sldId id="273" r:id="rId7"/>
    <p:sldId id="263" r:id="rId8"/>
    <p:sldId id="300" r:id="rId9"/>
    <p:sldId id="264" r:id="rId10"/>
    <p:sldId id="265" r:id="rId11"/>
    <p:sldId id="266" r:id="rId12"/>
    <p:sldId id="311" r:id="rId13"/>
    <p:sldId id="256" r:id="rId14"/>
    <p:sldId id="268" r:id="rId15"/>
    <p:sldId id="269" r:id="rId16"/>
    <p:sldId id="270" r:id="rId17"/>
    <p:sldId id="257" r:id="rId18"/>
    <p:sldId id="258" r:id="rId19"/>
    <p:sldId id="271" r:id="rId20"/>
    <p:sldId id="280" r:id="rId21"/>
    <p:sldId id="278" r:id="rId22"/>
    <p:sldId id="279" r:id="rId23"/>
    <p:sldId id="259" r:id="rId24"/>
    <p:sldId id="260" r:id="rId25"/>
    <p:sldId id="272" r:id="rId26"/>
    <p:sldId id="281" r:id="rId27"/>
    <p:sldId id="261" r:id="rId28"/>
    <p:sldId id="291" r:id="rId29"/>
    <p:sldId id="292" r:id="rId30"/>
    <p:sldId id="293" r:id="rId31"/>
    <p:sldId id="274" r:id="rId32"/>
    <p:sldId id="275" r:id="rId33"/>
    <p:sldId id="283" r:id="rId34"/>
    <p:sldId id="284" r:id="rId35"/>
    <p:sldId id="276" r:id="rId36"/>
    <p:sldId id="285" r:id="rId37"/>
    <p:sldId id="286" r:id="rId38"/>
    <p:sldId id="277" r:id="rId39"/>
    <p:sldId id="287" r:id="rId40"/>
    <p:sldId id="294" r:id="rId41"/>
    <p:sldId id="299" r:id="rId42"/>
    <p:sldId id="295" r:id="rId43"/>
    <p:sldId id="296" r:id="rId44"/>
    <p:sldId id="297" r:id="rId45"/>
    <p:sldId id="298" r:id="rId46"/>
    <p:sldId id="302" r:id="rId47"/>
    <p:sldId id="303" r:id="rId48"/>
    <p:sldId id="301" r:id="rId49"/>
    <p:sldId id="306" r:id="rId50"/>
    <p:sldId id="304" r:id="rId51"/>
    <p:sldId id="305" r:id="rId52"/>
    <p:sldId id="310" r:id="rId53"/>
    <p:sldId id="320" r:id="rId54"/>
    <p:sldId id="312" r:id="rId55"/>
    <p:sldId id="313" r:id="rId56"/>
    <p:sldId id="318" r:id="rId57"/>
    <p:sldId id="319" r:id="rId58"/>
    <p:sldId id="314" r:id="rId59"/>
    <p:sldId id="317" r:id="rId60"/>
    <p:sldId id="323" r:id="rId61"/>
    <p:sldId id="324" r:id="rId62"/>
    <p:sldId id="321" r:id="rId63"/>
    <p:sldId id="322" r:id="rId64"/>
    <p:sldId id="316" r:id="rId65"/>
    <p:sldId id="315" r:id="rId66"/>
    <p:sldId id="325" r:id="rId67"/>
    <p:sldId id="327" r:id="rId68"/>
    <p:sldId id="326" r:id="rId69"/>
    <p:sldId id="328" r:id="rId70"/>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05"/>
    <p:restoredTop sz="92158"/>
  </p:normalViewPr>
  <p:slideViewPr>
    <p:cSldViewPr snapToGrid="0">
      <p:cViewPr varScale="1">
        <p:scale>
          <a:sx n="102" d="100"/>
          <a:sy n="102" d="100"/>
        </p:scale>
        <p:origin x="960"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3A0CC63-0552-4C03-8960-5A16B1B14B0A}"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FE8E2440-19CA-4065-A7A6-C07C60F79721}">
      <dgm:prSet/>
      <dgm:spPr/>
      <dgm:t>
        <a:bodyPr/>
        <a:lstStyle/>
        <a:p>
          <a:r>
            <a:rPr lang="it-IT"/>
            <a:t>Hermann Cohen (1842-1918)</a:t>
          </a:r>
          <a:endParaRPr lang="en-US"/>
        </a:p>
      </dgm:t>
    </dgm:pt>
    <dgm:pt modelId="{40127699-29EC-48FC-87A6-FB948641DF7B}" type="parTrans" cxnId="{A08566CD-2DD6-4482-A6EF-720DFD4D11A6}">
      <dgm:prSet/>
      <dgm:spPr/>
      <dgm:t>
        <a:bodyPr/>
        <a:lstStyle/>
        <a:p>
          <a:endParaRPr lang="en-US"/>
        </a:p>
      </dgm:t>
    </dgm:pt>
    <dgm:pt modelId="{3FF56359-04E1-499A-B78B-7412CB13D6FB}" type="sibTrans" cxnId="{A08566CD-2DD6-4482-A6EF-720DFD4D11A6}">
      <dgm:prSet/>
      <dgm:spPr/>
      <dgm:t>
        <a:bodyPr/>
        <a:lstStyle/>
        <a:p>
          <a:endParaRPr lang="en-US"/>
        </a:p>
      </dgm:t>
    </dgm:pt>
    <dgm:pt modelId="{1C4A4F84-4A34-43AA-88CC-F28C411149D6}">
      <dgm:prSet/>
      <dgm:spPr/>
      <dgm:t>
        <a:bodyPr/>
        <a:lstStyle/>
        <a:p>
          <a:r>
            <a:rPr lang="it-IT"/>
            <a:t>Paul Natorp (1854-1924)</a:t>
          </a:r>
          <a:endParaRPr lang="en-US"/>
        </a:p>
      </dgm:t>
    </dgm:pt>
    <dgm:pt modelId="{3AA5C893-096A-4DC9-AA73-00AE08270B6A}" type="parTrans" cxnId="{63476DA5-056A-4AED-BFB3-1D6724FDDAB5}">
      <dgm:prSet/>
      <dgm:spPr/>
      <dgm:t>
        <a:bodyPr/>
        <a:lstStyle/>
        <a:p>
          <a:endParaRPr lang="en-US"/>
        </a:p>
      </dgm:t>
    </dgm:pt>
    <dgm:pt modelId="{12AC5198-23B7-4BFF-8288-7AF8840166D0}" type="sibTrans" cxnId="{63476DA5-056A-4AED-BFB3-1D6724FDDAB5}">
      <dgm:prSet/>
      <dgm:spPr/>
      <dgm:t>
        <a:bodyPr/>
        <a:lstStyle/>
        <a:p>
          <a:endParaRPr lang="en-US"/>
        </a:p>
      </dgm:t>
    </dgm:pt>
    <dgm:pt modelId="{7A293A11-74D6-4C8D-954F-5E97EC19E1EF}">
      <dgm:prSet/>
      <dgm:spPr/>
      <dgm:t>
        <a:bodyPr/>
        <a:lstStyle/>
        <a:p>
          <a:r>
            <a:rPr lang="it-IT"/>
            <a:t>Ernst Cassirer (1874-1945)</a:t>
          </a:r>
          <a:endParaRPr lang="en-US"/>
        </a:p>
      </dgm:t>
    </dgm:pt>
    <dgm:pt modelId="{B126BA25-D7FF-4F04-BB1C-801EF1098C8B}" type="parTrans" cxnId="{04E7343E-2BA5-4950-B2FC-F03E75488C60}">
      <dgm:prSet/>
      <dgm:spPr/>
      <dgm:t>
        <a:bodyPr/>
        <a:lstStyle/>
        <a:p>
          <a:endParaRPr lang="en-US"/>
        </a:p>
      </dgm:t>
    </dgm:pt>
    <dgm:pt modelId="{BC43C364-BFA8-4C1F-AB48-771477E9C039}" type="sibTrans" cxnId="{04E7343E-2BA5-4950-B2FC-F03E75488C60}">
      <dgm:prSet/>
      <dgm:spPr/>
      <dgm:t>
        <a:bodyPr/>
        <a:lstStyle/>
        <a:p>
          <a:endParaRPr lang="en-US"/>
        </a:p>
      </dgm:t>
    </dgm:pt>
    <dgm:pt modelId="{426219C8-F728-D74F-9A2D-F38537974173}" type="pres">
      <dgm:prSet presAssocID="{93A0CC63-0552-4C03-8960-5A16B1B14B0A}" presName="linear" presStyleCnt="0">
        <dgm:presLayoutVars>
          <dgm:animLvl val="lvl"/>
          <dgm:resizeHandles val="exact"/>
        </dgm:presLayoutVars>
      </dgm:prSet>
      <dgm:spPr/>
    </dgm:pt>
    <dgm:pt modelId="{6488F05A-3EBD-564F-B392-4A7853DA5468}" type="pres">
      <dgm:prSet presAssocID="{FE8E2440-19CA-4065-A7A6-C07C60F79721}" presName="parentText" presStyleLbl="node1" presStyleIdx="0" presStyleCnt="3">
        <dgm:presLayoutVars>
          <dgm:chMax val="0"/>
          <dgm:bulletEnabled val="1"/>
        </dgm:presLayoutVars>
      </dgm:prSet>
      <dgm:spPr/>
    </dgm:pt>
    <dgm:pt modelId="{A81251E2-BC68-B043-B9C5-DB15F46D21E9}" type="pres">
      <dgm:prSet presAssocID="{3FF56359-04E1-499A-B78B-7412CB13D6FB}" presName="spacer" presStyleCnt="0"/>
      <dgm:spPr/>
    </dgm:pt>
    <dgm:pt modelId="{12AFFACE-0210-0F4A-973E-86B2EB63A3CF}" type="pres">
      <dgm:prSet presAssocID="{1C4A4F84-4A34-43AA-88CC-F28C411149D6}" presName="parentText" presStyleLbl="node1" presStyleIdx="1" presStyleCnt="3">
        <dgm:presLayoutVars>
          <dgm:chMax val="0"/>
          <dgm:bulletEnabled val="1"/>
        </dgm:presLayoutVars>
      </dgm:prSet>
      <dgm:spPr/>
    </dgm:pt>
    <dgm:pt modelId="{33A3F134-B940-AA4C-9C34-81DA9ED02DAE}" type="pres">
      <dgm:prSet presAssocID="{12AC5198-23B7-4BFF-8288-7AF8840166D0}" presName="spacer" presStyleCnt="0"/>
      <dgm:spPr/>
    </dgm:pt>
    <dgm:pt modelId="{C8664786-9135-434C-8602-91DCE3B196DA}" type="pres">
      <dgm:prSet presAssocID="{7A293A11-74D6-4C8D-954F-5E97EC19E1EF}" presName="parentText" presStyleLbl="node1" presStyleIdx="2" presStyleCnt="3">
        <dgm:presLayoutVars>
          <dgm:chMax val="0"/>
          <dgm:bulletEnabled val="1"/>
        </dgm:presLayoutVars>
      </dgm:prSet>
      <dgm:spPr/>
    </dgm:pt>
  </dgm:ptLst>
  <dgm:cxnLst>
    <dgm:cxn modelId="{04E7343E-2BA5-4950-B2FC-F03E75488C60}" srcId="{93A0CC63-0552-4C03-8960-5A16B1B14B0A}" destId="{7A293A11-74D6-4C8D-954F-5E97EC19E1EF}" srcOrd="2" destOrd="0" parTransId="{B126BA25-D7FF-4F04-BB1C-801EF1098C8B}" sibTransId="{BC43C364-BFA8-4C1F-AB48-771477E9C039}"/>
    <dgm:cxn modelId="{1835DB56-737E-C047-A90C-52FE16FFAA38}" type="presOf" srcId="{FE8E2440-19CA-4065-A7A6-C07C60F79721}" destId="{6488F05A-3EBD-564F-B392-4A7853DA5468}" srcOrd="0" destOrd="0" presId="urn:microsoft.com/office/officeart/2005/8/layout/vList2"/>
    <dgm:cxn modelId="{38A25175-B776-2D42-9529-AD6B1A4816B6}" type="presOf" srcId="{93A0CC63-0552-4C03-8960-5A16B1B14B0A}" destId="{426219C8-F728-D74F-9A2D-F38537974173}" srcOrd="0" destOrd="0" presId="urn:microsoft.com/office/officeart/2005/8/layout/vList2"/>
    <dgm:cxn modelId="{4364469C-208B-FF45-AE26-A8CE1784807D}" type="presOf" srcId="{1C4A4F84-4A34-43AA-88CC-F28C411149D6}" destId="{12AFFACE-0210-0F4A-973E-86B2EB63A3CF}" srcOrd="0" destOrd="0" presId="urn:microsoft.com/office/officeart/2005/8/layout/vList2"/>
    <dgm:cxn modelId="{63476DA5-056A-4AED-BFB3-1D6724FDDAB5}" srcId="{93A0CC63-0552-4C03-8960-5A16B1B14B0A}" destId="{1C4A4F84-4A34-43AA-88CC-F28C411149D6}" srcOrd="1" destOrd="0" parTransId="{3AA5C893-096A-4DC9-AA73-00AE08270B6A}" sibTransId="{12AC5198-23B7-4BFF-8288-7AF8840166D0}"/>
    <dgm:cxn modelId="{A08566CD-2DD6-4482-A6EF-720DFD4D11A6}" srcId="{93A0CC63-0552-4C03-8960-5A16B1B14B0A}" destId="{FE8E2440-19CA-4065-A7A6-C07C60F79721}" srcOrd="0" destOrd="0" parTransId="{40127699-29EC-48FC-87A6-FB948641DF7B}" sibTransId="{3FF56359-04E1-499A-B78B-7412CB13D6FB}"/>
    <dgm:cxn modelId="{F65E73E9-0CE4-3446-A491-1296C6D0C4F8}" type="presOf" srcId="{7A293A11-74D6-4C8D-954F-5E97EC19E1EF}" destId="{C8664786-9135-434C-8602-91DCE3B196DA}" srcOrd="0" destOrd="0" presId="urn:microsoft.com/office/officeart/2005/8/layout/vList2"/>
    <dgm:cxn modelId="{F142BAE9-C399-B548-B511-AEF7CDF19C2A}" type="presParOf" srcId="{426219C8-F728-D74F-9A2D-F38537974173}" destId="{6488F05A-3EBD-564F-B392-4A7853DA5468}" srcOrd="0" destOrd="0" presId="urn:microsoft.com/office/officeart/2005/8/layout/vList2"/>
    <dgm:cxn modelId="{527235F5-833F-F648-A1A3-DEB0A2C79BDB}" type="presParOf" srcId="{426219C8-F728-D74F-9A2D-F38537974173}" destId="{A81251E2-BC68-B043-B9C5-DB15F46D21E9}" srcOrd="1" destOrd="0" presId="urn:microsoft.com/office/officeart/2005/8/layout/vList2"/>
    <dgm:cxn modelId="{7D772E4C-105D-5F41-964D-CF23AFFDC8A4}" type="presParOf" srcId="{426219C8-F728-D74F-9A2D-F38537974173}" destId="{12AFFACE-0210-0F4A-973E-86B2EB63A3CF}" srcOrd="2" destOrd="0" presId="urn:microsoft.com/office/officeart/2005/8/layout/vList2"/>
    <dgm:cxn modelId="{577026F9-034F-F64B-86C5-6AF260CAC8C1}" type="presParOf" srcId="{426219C8-F728-D74F-9A2D-F38537974173}" destId="{33A3F134-B940-AA4C-9C34-81DA9ED02DAE}" srcOrd="3" destOrd="0" presId="urn:microsoft.com/office/officeart/2005/8/layout/vList2"/>
    <dgm:cxn modelId="{4DEA7637-FD60-BD40-B8D3-12FFAE3725C7}" type="presParOf" srcId="{426219C8-F728-D74F-9A2D-F38537974173}" destId="{C8664786-9135-434C-8602-91DCE3B196DA}"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521B20F-A7CB-4D94-A587-79DC2793BF86}"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91C38F04-5365-4D36-B5A4-04EB6CC2E7F0}">
      <dgm:prSet/>
      <dgm:spPr/>
      <dgm:t>
        <a:bodyPr/>
        <a:lstStyle/>
        <a:p>
          <a:r>
            <a:rPr lang="it-IT" i="1"/>
            <a:t>Kants Theorie der Erfahrung</a:t>
          </a:r>
          <a:r>
            <a:rPr lang="it-IT"/>
            <a:t> (La teoria kantiana dell’esperienza), 1871</a:t>
          </a:r>
          <a:endParaRPr lang="en-US"/>
        </a:p>
      </dgm:t>
    </dgm:pt>
    <dgm:pt modelId="{043100BB-CF35-4A70-B562-A41712A9A5F6}" type="parTrans" cxnId="{A6143CE1-F216-4CC9-BA75-9EBE7429CC48}">
      <dgm:prSet/>
      <dgm:spPr/>
      <dgm:t>
        <a:bodyPr/>
        <a:lstStyle/>
        <a:p>
          <a:endParaRPr lang="en-US"/>
        </a:p>
      </dgm:t>
    </dgm:pt>
    <dgm:pt modelId="{65DB381A-46B5-47BB-829F-42E8DF78CEFD}" type="sibTrans" cxnId="{A6143CE1-F216-4CC9-BA75-9EBE7429CC48}">
      <dgm:prSet/>
      <dgm:spPr/>
      <dgm:t>
        <a:bodyPr/>
        <a:lstStyle/>
        <a:p>
          <a:endParaRPr lang="en-US"/>
        </a:p>
      </dgm:t>
    </dgm:pt>
    <dgm:pt modelId="{810AAA0E-EEA9-469B-9676-EAB07F927355}">
      <dgm:prSet/>
      <dgm:spPr/>
      <dgm:t>
        <a:bodyPr/>
        <a:lstStyle/>
        <a:p>
          <a:r>
            <a:rPr lang="it-IT" i="1"/>
            <a:t>Kants Begründung der Ethik </a:t>
          </a:r>
          <a:r>
            <a:rPr lang="it-IT"/>
            <a:t>(La fondazione kantiana dell’etica), 1877</a:t>
          </a:r>
          <a:endParaRPr lang="en-US"/>
        </a:p>
      </dgm:t>
    </dgm:pt>
    <dgm:pt modelId="{170130C3-36EA-487F-A698-BBB772592B1B}" type="parTrans" cxnId="{D6F08159-7D8C-4F30-8E35-C3D98A87F923}">
      <dgm:prSet/>
      <dgm:spPr/>
      <dgm:t>
        <a:bodyPr/>
        <a:lstStyle/>
        <a:p>
          <a:endParaRPr lang="en-US"/>
        </a:p>
      </dgm:t>
    </dgm:pt>
    <dgm:pt modelId="{CDE1DD55-3C77-427F-84CC-187738A95C76}" type="sibTrans" cxnId="{D6F08159-7D8C-4F30-8E35-C3D98A87F923}">
      <dgm:prSet/>
      <dgm:spPr/>
      <dgm:t>
        <a:bodyPr/>
        <a:lstStyle/>
        <a:p>
          <a:endParaRPr lang="en-US"/>
        </a:p>
      </dgm:t>
    </dgm:pt>
    <dgm:pt modelId="{4B7C7236-07B9-4641-B20E-8D5D3DF7D2E0}">
      <dgm:prSet/>
      <dgm:spPr/>
      <dgm:t>
        <a:bodyPr/>
        <a:lstStyle/>
        <a:p>
          <a:r>
            <a:rPr lang="it-IT" i="1"/>
            <a:t>Kants Begründung der Ästhetik </a:t>
          </a:r>
          <a:r>
            <a:rPr lang="it-IT"/>
            <a:t>(La fondazione kantiana dell’estetica), 1889</a:t>
          </a:r>
          <a:endParaRPr lang="en-US"/>
        </a:p>
      </dgm:t>
    </dgm:pt>
    <dgm:pt modelId="{834C7668-92F3-422C-AA2B-7D36C776417D}" type="parTrans" cxnId="{B5D77E4D-34DC-463E-A2CB-2FD5AF96524E}">
      <dgm:prSet/>
      <dgm:spPr/>
      <dgm:t>
        <a:bodyPr/>
        <a:lstStyle/>
        <a:p>
          <a:endParaRPr lang="en-US"/>
        </a:p>
      </dgm:t>
    </dgm:pt>
    <dgm:pt modelId="{536EA0CA-2790-4A3A-8E0D-CF2ADF7E79C4}" type="sibTrans" cxnId="{B5D77E4D-34DC-463E-A2CB-2FD5AF96524E}">
      <dgm:prSet/>
      <dgm:spPr/>
      <dgm:t>
        <a:bodyPr/>
        <a:lstStyle/>
        <a:p>
          <a:endParaRPr lang="en-US"/>
        </a:p>
      </dgm:t>
    </dgm:pt>
    <dgm:pt modelId="{0C12C0DB-90C5-4673-963D-E43E74386850}">
      <dgm:prSet/>
      <dgm:spPr/>
      <dgm:t>
        <a:bodyPr/>
        <a:lstStyle/>
        <a:p>
          <a:r>
            <a:rPr lang="it-IT" i="1"/>
            <a:t>System der Philosophie </a:t>
          </a:r>
          <a:r>
            <a:rPr lang="it-IT"/>
            <a:t>(Sistema di filosofia):</a:t>
          </a:r>
          <a:endParaRPr lang="en-US"/>
        </a:p>
      </dgm:t>
    </dgm:pt>
    <dgm:pt modelId="{FCF7DA0A-8818-4E92-8430-C60ABE307113}" type="parTrans" cxnId="{512D5CE6-9FCE-4330-A9B3-E4DECC73DA00}">
      <dgm:prSet/>
      <dgm:spPr/>
      <dgm:t>
        <a:bodyPr/>
        <a:lstStyle/>
        <a:p>
          <a:endParaRPr lang="en-US"/>
        </a:p>
      </dgm:t>
    </dgm:pt>
    <dgm:pt modelId="{63948708-A818-4E60-9ECF-665F98DAF973}" type="sibTrans" cxnId="{512D5CE6-9FCE-4330-A9B3-E4DECC73DA00}">
      <dgm:prSet/>
      <dgm:spPr/>
      <dgm:t>
        <a:bodyPr/>
        <a:lstStyle/>
        <a:p>
          <a:endParaRPr lang="en-US"/>
        </a:p>
      </dgm:t>
    </dgm:pt>
    <dgm:pt modelId="{62373B6C-B700-4AFD-B0CB-2B36EE3169A3}">
      <dgm:prSet/>
      <dgm:spPr/>
      <dgm:t>
        <a:bodyPr/>
        <a:lstStyle/>
        <a:p>
          <a:r>
            <a:rPr lang="it-IT"/>
            <a:t>1. </a:t>
          </a:r>
          <a:r>
            <a:rPr lang="it-IT" i="1"/>
            <a:t>Logik der reinen Erkenntnis </a:t>
          </a:r>
          <a:r>
            <a:rPr lang="it-IT"/>
            <a:t>(Logica della conoscenza pura), 1902</a:t>
          </a:r>
          <a:endParaRPr lang="en-US"/>
        </a:p>
      </dgm:t>
    </dgm:pt>
    <dgm:pt modelId="{A272246A-13B2-4030-9609-BC25F6871498}" type="parTrans" cxnId="{2E14CCC8-2C54-42E2-AA02-F1E40F165CBB}">
      <dgm:prSet/>
      <dgm:spPr/>
      <dgm:t>
        <a:bodyPr/>
        <a:lstStyle/>
        <a:p>
          <a:endParaRPr lang="en-US"/>
        </a:p>
      </dgm:t>
    </dgm:pt>
    <dgm:pt modelId="{DF29F7A6-DE69-48F3-A4CD-604D3266E065}" type="sibTrans" cxnId="{2E14CCC8-2C54-42E2-AA02-F1E40F165CBB}">
      <dgm:prSet/>
      <dgm:spPr/>
      <dgm:t>
        <a:bodyPr/>
        <a:lstStyle/>
        <a:p>
          <a:endParaRPr lang="en-US"/>
        </a:p>
      </dgm:t>
    </dgm:pt>
    <dgm:pt modelId="{088357A9-589A-4F2C-8A55-C3313BE1B7D4}">
      <dgm:prSet/>
      <dgm:spPr/>
      <dgm:t>
        <a:bodyPr/>
        <a:lstStyle/>
        <a:p>
          <a:r>
            <a:rPr lang="it-IT"/>
            <a:t>2. </a:t>
          </a:r>
          <a:r>
            <a:rPr lang="it-IT" i="1"/>
            <a:t>Ethik des reinen Willens </a:t>
          </a:r>
          <a:r>
            <a:rPr lang="it-IT"/>
            <a:t>(Etica della volontà pura), 1904</a:t>
          </a:r>
          <a:endParaRPr lang="en-US"/>
        </a:p>
      </dgm:t>
    </dgm:pt>
    <dgm:pt modelId="{43294453-11FA-4D69-AB2F-75DF47742AEB}" type="parTrans" cxnId="{069F763F-CE77-449D-B1E2-F7B482C679B5}">
      <dgm:prSet/>
      <dgm:spPr/>
      <dgm:t>
        <a:bodyPr/>
        <a:lstStyle/>
        <a:p>
          <a:endParaRPr lang="en-US"/>
        </a:p>
      </dgm:t>
    </dgm:pt>
    <dgm:pt modelId="{4B717518-D7FE-4B55-BB38-39082F0FA86A}" type="sibTrans" cxnId="{069F763F-CE77-449D-B1E2-F7B482C679B5}">
      <dgm:prSet/>
      <dgm:spPr/>
      <dgm:t>
        <a:bodyPr/>
        <a:lstStyle/>
        <a:p>
          <a:endParaRPr lang="en-US"/>
        </a:p>
      </dgm:t>
    </dgm:pt>
    <dgm:pt modelId="{8FDDC0C9-A730-4E1F-AC11-63A0E470E207}">
      <dgm:prSet/>
      <dgm:spPr/>
      <dgm:t>
        <a:bodyPr/>
        <a:lstStyle/>
        <a:p>
          <a:r>
            <a:rPr lang="it-IT"/>
            <a:t>3. </a:t>
          </a:r>
          <a:r>
            <a:rPr lang="it-IT" i="1"/>
            <a:t>Ästhetik des reinen Gefühls </a:t>
          </a:r>
          <a:r>
            <a:rPr lang="it-IT"/>
            <a:t>(Estetica del sentimento puro), 1912</a:t>
          </a:r>
        </a:p>
      </dgm:t>
    </dgm:pt>
    <dgm:pt modelId="{AA049335-2A90-435F-8E0B-5B5AE345AE59}" type="parTrans" cxnId="{5B95938E-84A4-4133-99C9-1BA6857AC67E}">
      <dgm:prSet/>
      <dgm:spPr/>
      <dgm:t>
        <a:bodyPr/>
        <a:lstStyle/>
        <a:p>
          <a:endParaRPr lang="en-US"/>
        </a:p>
      </dgm:t>
    </dgm:pt>
    <dgm:pt modelId="{53344601-89A6-4B89-BD8A-AB7325D94FF9}" type="sibTrans" cxnId="{5B95938E-84A4-4133-99C9-1BA6857AC67E}">
      <dgm:prSet/>
      <dgm:spPr/>
      <dgm:t>
        <a:bodyPr/>
        <a:lstStyle/>
        <a:p>
          <a:endParaRPr lang="en-US"/>
        </a:p>
      </dgm:t>
    </dgm:pt>
    <dgm:pt modelId="{10CF0C33-ABFF-8A4B-A5C9-58BC20572668}" type="pres">
      <dgm:prSet presAssocID="{F521B20F-A7CB-4D94-A587-79DC2793BF86}" presName="vert0" presStyleCnt="0">
        <dgm:presLayoutVars>
          <dgm:dir/>
          <dgm:animOne val="branch"/>
          <dgm:animLvl val="lvl"/>
        </dgm:presLayoutVars>
      </dgm:prSet>
      <dgm:spPr/>
    </dgm:pt>
    <dgm:pt modelId="{36D066EB-610E-2F4A-ACF2-ACA45A0F2E66}" type="pres">
      <dgm:prSet presAssocID="{91C38F04-5365-4D36-B5A4-04EB6CC2E7F0}" presName="thickLine" presStyleLbl="alignNode1" presStyleIdx="0" presStyleCnt="7"/>
      <dgm:spPr/>
    </dgm:pt>
    <dgm:pt modelId="{500591F1-2B23-A44F-BD91-2AC4049C5688}" type="pres">
      <dgm:prSet presAssocID="{91C38F04-5365-4D36-B5A4-04EB6CC2E7F0}" presName="horz1" presStyleCnt="0"/>
      <dgm:spPr/>
    </dgm:pt>
    <dgm:pt modelId="{8500A48D-2A1A-0044-9905-72FD2E400884}" type="pres">
      <dgm:prSet presAssocID="{91C38F04-5365-4D36-B5A4-04EB6CC2E7F0}" presName="tx1" presStyleLbl="revTx" presStyleIdx="0" presStyleCnt="7"/>
      <dgm:spPr/>
    </dgm:pt>
    <dgm:pt modelId="{8C17E897-00E0-A14C-9B06-8CC601B4B2C5}" type="pres">
      <dgm:prSet presAssocID="{91C38F04-5365-4D36-B5A4-04EB6CC2E7F0}" presName="vert1" presStyleCnt="0"/>
      <dgm:spPr/>
    </dgm:pt>
    <dgm:pt modelId="{6A010BE4-5204-1B49-A66B-0B4AD88F972B}" type="pres">
      <dgm:prSet presAssocID="{810AAA0E-EEA9-469B-9676-EAB07F927355}" presName="thickLine" presStyleLbl="alignNode1" presStyleIdx="1" presStyleCnt="7"/>
      <dgm:spPr/>
    </dgm:pt>
    <dgm:pt modelId="{F0E99A25-E978-914C-A2E3-DC1FD6A4C263}" type="pres">
      <dgm:prSet presAssocID="{810AAA0E-EEA9-469B-9676-EAB07F927355}" presName="horz1" presStyleCnt="0"/>
      <dgm:spPr/>
    </dgm:pt>
    <dgm:pt modelId="{65FE7DEB-434D-884C-B534-297741F06F14}" type="pres">
      <dgm:prSet presAssocID="{810AAA0E-EEA9-469B-9676-EAB07F927355}" presName="tx1" presStyleLbl="revTx" presStyleIdx="1" presStyleCnt="7"/>
      <dgm:spPr/>
    </dgm:pt>
    <dgm:pt modelId="{5C17E028-5A96-784E-A434-78E1C4256C1B}" type="pres">
      <dgm:prSet presAssocID="{810AAA0E-EEA9-469B-9676-EAB07F927355}" presName="vert1" presStyleCnt="0"/>
      <dgm:spPr/>
    </dgm:pt>
    <dgm:pt modelId="{1D3F675B-E926-9C40-8928-D501E9119CEB}" type="pres">
      <dgm:prSet presAssocID="{4B7C7236-07B9-4641-B20E-8D5D3DF7D2E0}" presName="thickLine" presStyleLbl="alignNode1" presStyleIdx="2" presStyleCnt="7"/>
      <dgm:spPr/>
    </dgm:pt>
    <dgm:pt modelId="{016BAFF7-286D-A341-9FCC-69A2C8B7472C}" type="pres">
      <dgm:prSet presAssocID="{4B7C7236-07B9-4641-B20E-8D5D3DF7D2E0}" presName="horz1" presStyleCnt="0"/>
      <dgm:spPr/>
    </dgm:pt>
    <dgm:pt modelId="{906B6763-0F85-CB48-9C72-F6DE671A8BF7}" type="pres">
      <dgm:prSet presAssocID="{4B7C7236-07B9-4641-B20E-8D5D3DF7D2E0}" presName="tx1" presStyleLbl="revTx" presStyleIdx="2" presStyleCnt="7"/>
      <dgm:spPr/>
    </dgm:pt>
    <dgm:pt modelId="{12376A65-484C-534E-ADC3-F66CB075AB24}" type="pres">
      <dgm:prSet presAssocID="{4B7C7236-07B9-4641-B20E-8D5D3DF7D2E0}" presName="vert1" presStyleCnt="0"/>
      <dgm:spPr/>
    </dgm:pt>
    <dgm:pt modelId="{D9DA64FF-B9D1-D94E-A14C-25EDA85A8038}" type="pres">
      <dgm:prSet presAssocID="{0C12C0DB-90C5-4673-963D-E43E74386850}" presName="thickLine" presStyleLbl="alignNode1" presStyleIdx="3" presStyleCnt="7"/>
      <dgm:spPr/>
    </dgm:pt>
    <dgm:pt modelId="{54EA2BD4-7C65-374C-B6B5-9AD35311C22A}" type="pres">
      <dgm:prSet presAssocID="{0C12C0DB-90C5-4673-963D-E43E74386850}" presName="horz1" presStyleCnt="0"/>
      <dgm:spPr/>
    </dgm:pt>
    <dgm:pt modelId="{BB07B678-9386-644D-9B2C-5C1A9BFC3E0E}" type="pres">
      <dgm:prSet presAssocID="{0C12C0DB-90C5-4673-963D-E43E74386850}" presName="tx1" presStyleLbl="revTx" presStyleIdx="3" presStyleCnt="7"/>
      <dgm:spPr/>
    </dgm:pt>
    <dgm:pt modelId="{0F10CC3E-ED4C-474C-8BA9-41A02BDBEAC8}" type="pres">
      <dgm:prSet presAssocID="{0C12C0DB-90C5-4673-963D-E43E74386850}" presName="vert1" presStyleCnt="0"/>
      <dgm:spPr/>
    </dgm:pt>
    <dgm:pt modelId="{15E4785C-982F-7246-A487-F28EC7AE7F93}" type="pres">
      <dgm:prSet presAssocID="{62373B6C-B700-4AFD-B0CB-2B36EE3169A3}" presName="thickLine" presStyleLbl="alignNode1" presStyleIdx="4" presStyleCnt="7"/>
      <dgm:spPr/>
    </dgm:pt>
    <dgm:pt modelId="{BC148D6B-F9D5-454B-A3B6-F25A6D6AE1D7}" type="pres">
      <dgm:prSet presAssocID="{62373B6C-B700-4AFD-B0CB-2B36EE3169A3}" presName="horz1" presStyleCnt="0"/>
      <dgm:spPr/>
    </dgm:pt>
    <dgm:pt modelId="{3435CFE4-8BAE-C448-BB8A-AAB8D930D904}" type="pres">
      <dgm:prSet presAssocID="{62373B6C-B700-4AFD-B0CB-2B36EE3169A3}" presName="tx1" presStyleLbl="revTx" presStyleIdx="4" presStyleCnt="7"/>
      <dgm:spPr/>
    </dgm:pt>
    <dgm:pt modelId="{7FB1FD30-9415-934C-B6D0-376366C49CEF}" type="pres">
      <dgm:prSet presAssocID="{62373B6C-B700-4AFD-B0CB-2B36EE3169A3}" presName="vert1" presStyleCnt="0"/>
      <dgm:spPr/>
    </dgm:pt>
    <dgm:pt modelId="{8ECB7F34-5921-D244-B814-BAC7A82057DE}" type="pres">
      <dgm:prSet presAssocID="{088357A9-589A-4F2C-8A55-C3313BE1B7D4}" presName="thickLine" presStyleLbl="alignNode1" presStyleIdx="5" presStyleCnt="7"/>
      <dgm:spPr/>
    </dgm:pt>
    <dgm:pt modelId="{EDF76E62-9360-2740-8183-A31625EA1569}" type="pres">
      <dgm:prSet presAssocID="{088357A9-589A-4F2C-8A55-C3313BE1B7D4}" presName="horz1" presStyleCnt="0"/>
      <dgm:spPr/>
    </dgm:pt>
    <dgm:pt modelId="{DC062DE2-CD0B-D249-9340-9B1D4BD1F293}" type="pres">
      <dgm:prSet presAssocID="{088357A9-589A-4F2C-8A55-C3313BE1B7D4}" presName="tx1" presStyleLbl="revTx" presStyleIdx="5" presStyleCnt="7"/>
      <dgm:spPr/>
    </dgm:pt>
    <dgm:pt modelId="{1C352DCE-3683-D848-AF9E-1890872FCBDF}" type="pres">
      <dgm:prSet presAssocID="{088357A9-589A-4F2C-8A55-C3313BE1B7D4}" presName="vert1" presStyleCnt="0"/>
      <dgm:spPr/>
    </dgm:pt>
    <dgm:pt modelId="{2AEFB9F8-909B-C642-95DE-333039E9B1B6}" type="pres">
      <dgm:prSet presAssocID="{8FDDC0C9-A730-4E1F-AC11-63A0E470E207}" presName="thickLine" presStyleLbl="alignNode1" presStyleIdx="6" presStyleCnt="7"/>
      <dgm:spPr/>
    </dgm:pt>
    <dgm:pt modelId="{4E7D6707-0A71-5A4E-BE9F-A1A6BC33282E}" type="pres">
      <dgm:prSet presAssocID="{8FDDC0C9-A730-4E1F-AC11-63A0E470E207}" presName="horz1" presStyleCnt="0"/>
      <dgm:spPr/>
    </dgm:pt>
    <dgm:pt modelId="{56F0FEE5-CE63-EB4F-AAA1-79F275177BD2}" type="pres">
      <dgm:prSet presAssocID="{8FDDC0C9-A730-4E1F-AC11-63A0E470E207}" presName="tx1" presStyleLbl="revTx" presStyleIdx="6" presStyleCnt="7"/>
      <dgm:spPr/>
    </dgm:pt>
    <dgm:pt modelId="{74105557-C44E-6042-B689-6529E716163D}" type="pres">
      <dgm:prSet presAssocID="{8FDDC0C9-A730-4E1F-AC11-63A0E470E207}" presName="vert1" presStyleCnt="0"/>
      <dgm:spPr/>
    </dgm:pt>
  </dgm:ptLst>
  <dgm:cxnLst>
    <dgm:cxn modelId="{50C64205-5D17-4D4E-9FFE-CAC1B12BE30D}" type="presOf" srcId="{4B7C7236-07B9-4641-B20E-8D5D3DF7D2E0}" destId="{906B6763-0F85-CB48-9C72-F6DE671A8BF7}" srcOrd="0" destOrd="0" presId="urn:microsoft.com/office/officeart/2008/layout/LinedList"/>
    <dgm:cxn modelId="{9C988C05-E713-7D4A-8E45-07A1243E20ED}" type="presOf" srcId="{088357A9-589A-4F2C-8A55-C3313BE1B7D4}" destId="{DC062DE2-CD0B-D249-9340-9B1D4BD1F293}" srcOrd="0" destOrd="0" presId="urn:microsoft.com/office/officeart/2008/layout/LinedList"/>
    <dgm:cxn modelId="{A23AA718-98E3-0E49-B457-F6B449658D71}" type="presOf" srcId="{810AAA0E-EEA9-469B-9676-EAB07F927355}" destId="{65FE7DEB-434D-884C-B534-297741F06F14}" srcOrd="0" destOrd="0" presId="urn:microsoft.com/office/officeart/2008/layout/LinedList"/>
    <dgm:cxn modelId="{D4BF0021-3AD1-F74E-A6B1-31C9305C159A}" type="presOf" srcId="{91C38F04-5365-4D36-B5A4-04EB6CC2E7F0}" destId="{8500A48D-2A1A-0044-9905-72FD2E400884}" srcOrd="0" destOrd="0" presId="urn:microsoft.com/office/officeart/2008/layout/LinedList"/>
    <dgm:cxn modelId="{069F763F-CE77-449D-B1E2-F7B482C679B5}" srcId="{F521B20F-A7CB-4D94-A587-79DC2793BF86}" destId="{088357A9-589A-4F2C-8A55-C3313BE1B7D4}" srcOrd="5" destOrd="0" parTransId="{43294453-11FA-4D69-AB2F-75DF47742AEB}" sibTransId="{4B717518-D7FE-4B55-BB38-39082F0FA86A}"/>
    <dgm:cxn modelId="{B5D77E4D-34DC-463E-A2CB-2FD5AF96524E}" srcId="{F521B20F-A7CB-4D94-A587-79DC2793BF86}" destId="{4B7C7236-07B9-4641-B20E-8D5D3DF7D2E0}" srcOrd="2" destOrd="0" parTransId="{834C7668-92F3-422C-AA2B-7D36C776417D}" sibTransId="{536EA0CA-2790-4A3A-8E0D-CF2ADF7E79C4}"/>
    <dgm:cxn modelId="{D6F08159-7D8C-4F30-8E35-C3D98A87F923}" srcId="{F521B20F-A7CB-4D94-A587-79DC2793BF86}" destId="{810AAA0E-EEA9-469B-9676-EAB07F927355}" srcOrd="1" destOrd="0" parTransId="{170130C3-36EA-487F-A698-BBB772592B1B}" sibTransId="{CDE1DD55-3C77-427F-84CC-187738A95C76}"/>
    <dgm:cxn modelId="{69163673-181C-8F44-ADFA-D00F39E4D11A}" type="presOf" srcId="{0C12C0DB-90C5-4673-963D-E43E74386850}" destId="{BB07B678-9386-644D-9B2C-5C1A9BFC3E0E}" srcOrd="0" destOrd="0" presId="urn:microsoft.com/office/officeart/2008/layout/LinedList"/>
    <dgm:cxn modelId="{5B95938E-84A4-4133-99C9-1BA6857AC67E}" srcId="{F521B20F-A7CB-4D94-A587-79DC2793BF86}" destId="{8FDDC0C9-A730-4E1F-AC11-63A0E470E207}" srcOrd="6" destOrd="0" parTransId="{AA049335-2A90-435F-8E0B-5B5AE345AE59}" sibTransId="{53344601-89A6-4B89-BD8A-AB7325D94FF9}"/>
    <dgm:cxn modelId="{8B6F92A9-524A-B44E-A8B5-F8A25E73B410}" type="presOf" srcId="{8FDDC0C9-A730-4E1F-AC11-63A0E470E207}" destId="{56F0FEE5-CE63-EB4F-AAA1-79F275177BD2}" srcOrd="0" destOrd="0" presId="urn:microsoft.com/office/officeart/2008/layout/LinedList"/>
    <dgm:cxn modelId="{2E14CCC8-2C54-42E2-AA02-F1E40F165CBB}" srcId="{F521B20F-A7CB-4D94-A587-79DC2793BF86}" destId="{62373B6C-B700-4AFD-B0CB-2B36EE3169A3}" srcOrd="4" destOrd="0" parTransId="{A272246A-13B2-4030-9609-BC25F6871498}" sibTransId="{DF29F7A6-DE69-48F3-A4CD-604D3266E065}"/>
    <dgm:cxn modelId="{E9FD0ECA-B383-B64D-B4D2-F31B6C690974}" type="presOf" srcId="{F521B20F-A7CB-4D94-A587-79DC2793BF86}" destId="{10CF0C33-ABFF-8A4B-A5C9-58BC20572668}" srcOrd="0" destOrd="0" presId="urn:microsoft.com/office/officeart/2008/layout/LinedList"/>
    <dgm:cxn modelId="{7E11D8D4-F16B-9A46-A6E9-3D29EF348A21}" type="presOf" srcId="{62373B6C-B700-4AFD-B0CB-2B36EE3169A3}" destId="{3435CFE4-8BAE-C448-BB8A-AAB8D930D904}" srcOrd="0" destOrd="0" presId="urn:microsoft.com/office/officeart/2008/layout/LinedList"/>
    <dgm:cxn modelId="{A6143CE1-F216-4CC9-BA75-9EBE7429CC48}" srcId="{F521B20F-A7CB-4D94-A587-79DC2793BF86}" destId="{91C38F04-5365-4D36-B5A4-04EB6CC2E7F0}" srcOrd="0" destOrd="0" parTransId="{043100BB-CF35-4A70-B562-A41712A9A5F6}" sibTransId="{65DB381A-46B5-47BB-829F-42E8DF78CEFD}"/>
    <dgm:cxn modelId="{512D5CE6-9FCE-4330-A9B3-E4DECC73DA00}" srcId="{F521B20F-A7CB-4D94-A587-79DC2793BF86}" destId="{0C12C0DB-90C5-4673-963D-E43E74386850}" srcOrd="3" destOrd="0" parTransId="{FCF7DA0A-8818-4E92-8430-C60ABE307113}" sibTransId="{63948708-A818-4E60-9ECF-665F98DAF973}"/>
    <dgm:cxn modelId="{7D7ABABE-4CE2-DE4F-988E-A10DEC256B4C}" type="presParOf" srcId="{10CF0C33-ABFF-8A4B-A5C9-58BC20572668}" destId="{36D066EB-610E-2F4A-ACF2-ACA45A0F2E66}" srcOrd="0" destOrd="0" presId="urn:microsoft.com/office/officeart/2008/layout/LinedList"/>
    <dgm:cxn modelId="{A712422E-3CA4-E343-BD1B-7BEC1B19A755}" type="presParOf" srcId="{10CF0C33-ABFF-8A4B-A5C9-58BC20572668}" destId="{500591F1-2B23-A44F-BD91-2AC4049C5688}" srcOrd="1" destOrd="0" presId="urn:microsoft.com/office/officeart/2008/layout/LinedList"/>
    <dgm:cxn modelId="{8594E92A-A345-6B4D-A13B-C9B4CC3798A6}" type="presParOf" srcId="{500591F1-2B23-A44F-BD91-2AC4049C5688}" destId="{8500A48D-2A1A-0044-9905-72FD2E400884}" srcOrd="0" destOrd="0" presId="urn:microsoft.com/office/officeart/2008/layout/LinedList"/>
    <dgm:cxn modelId="{325B261E-6EAB-8946-A808-E13FD8318C45}" type="presParOf" srcId="{500591F1-2B23-A44F-BD91-2AC4049C5688}" destId="{8C17E897-00E0-A14C-9B06-8CC601B4B2C5}" srcOrd="1" destOrd="0" presId="urn:microsoft.com/office/officeart/2008/layout/LinedList"/>
    <dgm:cxn modelId="{870F6532-0F2D-8449-A4DD-9653017019E9}" type="presParOf" srcId="{10CF0C33-ABFF-8A4B-A5C9-58BC20572668}" destId="{6A010BE4-5204-1B49-A66B-0B4AD88F972B}" srcOrd="2" destOrd="0" presId="urn:microsoft.com/office/officeart/2008/layout/LinedList"/>
    <dgm:cxn modelId="{4767D549-1042-1244-8E4B-C13CAA635736}" type="presParOf" srcId="{10CF0C33-ABFF-8A4B-A5C9-58BC20572668}" destId="{F0E99A25-E978-914C-A2E3-DC1FD6A4C263}" srcOrd="3" destOrd="0" presId="urn:microsoft.com/office/officeart/2008/layout/LinedList"/>
    <dgm:cxn modelId="{67BB9A53-0333-364B-8454-7FBB0E5F6099}" type="presParOf" srcId="{F0E99A25-E978-914C-A2E3-DC1FD6A4C263}" destId="{65FE7DEB-434D-884C-B534-297741F06F14}" srcOrd="0" destOrd="0" presId="urn:microsoft.com/office/officeart/2008/layout/LinedList"/>
    <dgm:cxn modelId="{516E3C52-8F9A-6A49-883F-EE7C9E7FC41E}" type="presParOf" srcId="{F0E99A25-E978-914C-A2E3-DC1FD6A4C263}" destId="{5C17E028-5A96-784E-A434-78E1C4256C1B}" srcOrd="1" destOrd="0" presId="urn:microsoft.com/office/officeart/2008/layout/LinedList"/>
    <dgm:cxn modelId="{734EE76D-84B4-0445-8115-FD83A4216A01}" type="presParOf" srcId="{10CF0C33-ABFF-8A4B-A5C9-58BC20572668}" destId="{1D3F675B-E926-9C40-8928-D501E9119CEB}" srcOrd="4" destOrd="0" presId="urn:microsoft.com/office/officeart/2008/layout/LinedList"/>
    <dgm:cxn modelId="{A99648F9-CA78-E143-B669-5A43A995F8FC}" type="presParOf" srcId="{10CF0C33-ABFF-8A4B-A5C9-58BC20572668}" destId="{016BAFF7-286D-A341-9FCC-69A2C8B7472C}" srcOrd="5" destOrd="0" presId="urn:microsoft.com/office/officeart/2008/layout/LinedList"/>
    <dgm:cxn modelId="{7E986F64-7481-B641-80E7-047F5B22B324}" type="presParOf" srcId="{016BAFF7-286D-A341-9FCC-69A2C8B7472C}" destId="{906B6763-0F85-CB48-9C72-F6DE671A8BF7}" srcOrd="0" destOrd="0" presId="urn:microsoft.com/office/officeart/2008/layout/LinedList"/>
    <dgm:cxn modelId="{8B2EE69F-1293-5D40-B697-C872B8FEE381}" type="presParOf" srcId="{016BAFF7-286D-A341-9FCC-69A2C8B7472C}" destId="{12376A65-484C-534E-ADC3-F66CB075AB24}" srcOrd="1" destOrd="0" presId="urn:microsoft.com/office/officeart/2008/layout/LinedList"/>
    <dgm:cxn modelId="{4ABEBDFC-17E8-4A4A-B2A1-7B2BC15AD63F}" type="presParOf" srcId="{10CF0C33-ABFF-8A4B-A5C9-58BC20572668}" destId="{D9DA64FF-B9D1-D94E-A14C-25EDA85A8038}" srcOrd="6" destOrd="0" presId="urn:microsoft.com/office/officeart/2008/layout/LinedList"/>
    <dgm:cxn modelId="{7BC6B429-6674-2D42-995A-0CCF67B45B39}" type="presParOf" srcId="{10CF0C33-ABFF-8A4B-A5C9-58BC20572668}" destId="{54EA2BD4-7C65-374C-B6B5-9AD35311C22A}" srcOrd="7" destOrd="0" presId="urn:microsoft.com/office/officeart/2008/layout/LinedList"/>
    <dgm:cxn modelId="{43C54A75-24CC-3244-9E5D-F082290BC8D8}" type="presParOf" srcId="{54EA2BD4-7C65-374C-B6B5-9AD35311C22A}" destId="{BB07B678-9386-644D-9B2C-5C1A9BFC3E0E}" srcOrd="0" destOrd="0" presId="urn:microsoft.com/office/officeart/2008/layout/LinedList"/>
    <dgm:cxn modelId="{46D1D7C3-5B68-FC4D-BAEE-34EE64485E54}" type="presParOf" srcId="{54EA2BD4-7C65-374C-B6B5-9AD35311C22A}" destId="{0F10CC3E-ED4C-474C-8BA9-41A02BDBEAC8}" srcOrd="1" destOrd="0" presId="urn:microsoft.com/office/officeart/2008/layout/LinedList"/>
    <dgm:cxn modelId="{6D9E606D-339E-504F-9BA0-F98041B3CE26}" type="presParOf" srcId="{10CF0C33-ABFF-8A4B-A5C9-58BC20572668}" destId="{15E4785C-982F-7246-A487-F28EC7AE7F93}" srcOrd="8" destOrd="0" presId="urn:microsoft.com/office/officeart/2008/layout/LinedList"/>
    <dgm:cxn modelId="{21EA33E3-D270-D141-9618-794C7A4BB19F}" type="presParOf" srcId="{10CF0C33-ABFF-8A4B-A5C9-58BC20572668}" destId="{BC148D6B-F9D5-454B-A3B6-F25A6D6AE1D7}" srcOrd="9" destOrd="0" presId="urn:microsoft.com/office/officeart/2008/layout/LinedList"/>
    <dgm:cxn modelId="{32DD8896-5F58-B443-A11E-57AB475C1B0A}" type="presParOf" srcId="{BC148D6B-F9D5-454B-A3B6-F25A6D6AE1D7}" destId="{3435CFE4-8BAE-C448-BB8A-AAB8D930D904}" srcOrd="0" destOrd="0" presId="urn:microsoft.com/office/officeart/2008/layout/LinedList"/>
    <dgm:cxn modelId="{4A81BAF3-9A2A-B741-9257-B2678C988300}" type="presParOf" srcId="{BC148D6B-F9D5-454B-A3B6-F25A6D6AE1D7}" destId="{7FB1FD30-9415-934C-B6D0-376366C49CEF}" srcOrd="1" destOrd="0" presId="urn:microsoft.com/office/officeart/2008/layout/LinedList"/>
    <dgm:cxn modelId="{6BBCFC42-63D2-F246-B232-2161A5259D3F}" type="presParOf" srcId="{10CF0C33-ABFF-8A4B-A5C9-58BC20572668}" destId="{8ECB7F34-5921-D244-B814-BAC7A82057DE}" srcOrd="10" destOrd="0" presId="urn:microsoft.com/office/officeart/2008/layout/LinedList"/>
    <dgm:cxn modelId="{6D96B857-B9DB-C94E-BA8C-0FE9D12BD700}" type="presParOf" srcId="{10CF0C33-ABFF-8A4B-A5C9-58BC20572668}" destId="{EDF76E62-9360-2740-8183-A31625EA1569}" srcOrd="11" destOrd="0" presId="urn:microsoft.com/office/officeart/2008/layout/LinedList"/>
    <dgm:cxn modelId="{7A722B13-61AF-5648-95EF-47033B3D5972}" type="presParOf" srcId="{EDF76E62-9360-2740-8183-A31625EA1569}" destId="{DC062DE2-CD0B-D249-9340-9B1D4BD1F293}" srcOrd="0" destOrd="0" presId="urn:microsoft.com/office/officeart/2008/layout/LinedList"/>
    <dgm:cxn modelId="{32C22DA7-0CB3-254E-8D54-02950FBDE27B}" type="presParOf" srcId="{EDF76E62-9360-2740-8183-A31625EA1569}" destId="{1C352DCE-3683-D848-AF9E-1890872FCBDF}" srcOrd="1" destOrd="0" presId="urn:microsoft.com/office/officeart/2008/layout/LinedList"/>
    <dgm:cxn modelId="{FCC77558-97F0-0D41-A99F-15B81C8AC482}" type="presParOf" srcId="{10CF0C33-ABFF-8A4B-A5C9-58BC20572668}" destId="{2AEFB9F8-909B-C642-95DE-333039E9B1B6}" srcOrd="12" destOrd="0" presId="urn:microsoft.com/office/officeart/2008/layout/LinedList"/>
    <dgm:cxn modelId="{F088DD3D-EB7D-3A40-818C-5CC7EFB210C8}" type="presParOf" srcId="{10CF0C33-ABFF-8A4B-A5C9-58BC20572668}" destId="{4E7D6707-0A71-5A4E-BE9F-A1A6BC33282E}" srcOrd="13" destOrd="0" presId="urn:microsoft.com/office/officeart/2008/layout/LinedList"/>
    <dgm:cxn modelId="{5C1FFD10-8749-6C44-8761-29FEEE12284A}" type="presParOf" srcId="{4E7D6707-0A71-5A4E-BE9F-A1A6BC33282E}" destId="{56F0FEE5-CE63-EB4F-AAA1-79F275177BD2}" srcOrd="0" destOrd="0" presId="urn:microsoft.com/office/officeart/2008/layout/LinedList"/>
    <dgm:cxn modelId="{E2BC06BD-D7C9-DC43-B6AA-77576AE997A4}" type="presParOf" srcId="{4E7D6707-0A71-5A4E-BE9F-A1A6BC33282E}" destId="{74105557-C44E-6042-B689-6529E716163D}"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C96C3C0-E690-420A-9B47-6FBFB7DE3DFF}"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0C935468-8429-4E50-B86D-7DFAA80FABD7}">
      <dgm:prSet/>
      <dgm:spPr/>
      <dgm:t>
        <a:bodyPr/>
        <a:lstStyle/>
        <a:p>
          <a:r>
            <a:rPr lang="it-IT" i="1"/>
            <a:t>Die logischen Grundlagen der exakten Wissenschaften </a:t>
          </a:r>
          <a:r>
            <a:rPr lang="it-IT"/>
            <a:t>(I fondamenti logici delle scienze esatte), 1910</a:t>
          </a:r>
          <a:endParaRPr lang="en-US"/>
        </a:p>
      </dgm:t>
    </dgm:pt>
    <dgm:pt modelId="{37883A61-CF20-4BA6-B075-062684FF9E8D}" type="parTrans" cxnId="{5FBEE051-B188-40F6-A159-5290C6DB0C28}">
      <dgm:prSet/>
      <dgm:spPr/>
      <dgm:t>
        <a:bodyPr/>
        <a:lstStyle/>
        <a:p>
          <a:endParaRPr lang="en-US"/>
        </a:p>
      </dgm:t>
    </dgm:pt>
    <dgm:pt modelId="{4620FF11-E87C-4F64-A332-347460503A5D}" type="sibTrans" cxnId="{5FBEE051-B188-40F6-A159-5290C6DB0C28}">
      <dgm:prSet/>
      <dgm:spPr/>
      <dgm:t>
        <a:bodyPr/>
        <a:lstStyle/>
        <a:p>
          <a:endParaRPr lang="en-US"/>
        </a:p>
      </dgm:t>
    </dgm:pt>
    <dgm:pt modelId="{1767BB86-63E5-442B-B1EC-4501D3FA8FC8}">
      <dgm:prSet/>
      <dgm:spPr/>
      <dgm:t>
        <a:bodyPr/>
        <a:lstStyle/>
        <a:p>
          <a:r>
            <a:rPr lang="it-IT" i="1"/>
            <a:t>Allgemeine Psychologie nach kritischer Methode </a:t>
          </a:r>
          <a:r>
            <a:rPr lang="it-IT"/>
            <a:t>(Psicologia generale secondo il metodo critico), 1912</a:t>
          </a:r>
          <a:endParaRPr lang="en-US"/>
        </a:p>
      </dgm:t>
    </dgm:pt>
    <dgm:pt modelId="{93AA6137-8CF8-41AA-802F-03F2AFF14449}" type="parTrans" cxnId="{3C8D84CB-F37A-421D-97D0-F5CB57D6E6F3}">
      <dgm:prSet/>
      <dgm:spPr/>
      <dgm:t>
        <a:bodyPr/>
        <a:lstStyle/>
        <a:p>
          <a:endParaRPr lang="en-US"/>
        </a:p>
      </dgm:t>
    </dgm:pt>
    <dgm:pt modelId="{945E9F48-7F54-49F9-9403-41F9D739B529}" type="sibTrans" cxnId="{3C8D84CB-F37A-421D-97D0-F5CB57D6E6F3}">
      <dgm:prSet/>
      <dgm:spPr/>
      <dgm:t>
        <a:bodyPr/>
        <a:lstStyle/>
        <a:p>
          <a:endParaRPr lang="en-US"/>
        </a:p>
      </dgm:t>
    </dgm:pt>
    <dgm:pt modelId="{FD4D9570-88DD-4BD7-A1BC-53B605AADF75}">
      <dgm:prSet/>
      <dgm:spPr/>
      <dgm:t>
        <a:bodyPr/>
        <a:lstStyle/>
        <a:p>
          <a:r>
            <a:rPr lang="it-IT" i="1"/>
            <a:t>Platos Ideenlehre </a:t>
          </a:r>
          <a:r>
            <a:rPr lang="it-IT"/>
            <a:t>(La dottrina platonica delle idee), 1903 e 1921</a:t>
          </a:r>
          <a:endParaRPr lang="en-US"/>
        </a:p>
      </dgm:t>
    </dgm:pt>
    <dgm:pt modelId="{EF04E2B7-6E63-4EDB-BA7B-2E48CDB2371E}" type="parTrans" cxnId="{AA2FBC4E-2034-4979-B22F-B81111034A33}">
      <dgm:prSet/>
      <dgm:spPr/>
      <dgm:t>
        <a:bodyPr/>
        <a:lstStyle/>
        <a:p>
          <a:endParaRPr lang="en-US"/>
        </a:p>
      </dgm:t>
    </dgm:pt>
    <dgm:pt modelId="{0B8B318B-B603-4C12-8462-4BCC6B976567}" type="sibTrans" cxnId="{AA2FBC4E-2034-4979-B22F-B81111034A33}">
      <dgm:prSet/>
      <dgm:spPr/>
      <dgm:t>
        <a:bodyPr/>
        <a:lstStyle/>
        <a:p>
          <a:endParaRPr lang="en-US"/>
        </a:p>
      </dgm:t>
    </dgm:pt>
    <dgm:pt modelId="{C7733D59-0AE4-4E49-BB8D-4BD21960424B}" type="pres">
      <dgm:prSet presAssocID="{1C96C3C0-E690-420A-9B47-6FBFB7DE3DFF}" presName="vert0" presStyleCnt="0">
        <dgm:presLayoutVars>
          <dgm:dir/>
          <dgm:animOne val="branch"/>
          <dgm:animLvl val="lvl"/>
        </dgm:presLayoutVars>
      </dgm:prSet>
      <dgm:spPr/>
    </dgm:pt>
    <dgm:pt modelId="{8B4CABDD-3A29-9B46-BB54-F8A28FD282B3}" type="pres">
      <dgm:prSet presAssocID="{0C935468-8429-4E50-B86D-7DFAA80FABD7}" presName="thickLine" presStyleLbl="alignNode1" presStyleIdx="0" presStyleCnt="3"/>
      <dgm:spPr/>
    </dgm:pt>
    <dgm:pt modelId="{F0704930-167E-BF4A-B4E0-46B7023F56BA}" type="pres">
      <dgm:prSet presAssocID="{0C935468-8429-4E50-B86D-7DFAA80FABD7}" presName="horz1" presStyleCnt="0"/>
      <dgm:spPr/>
    </dgm:pt>
    <dgm:pt modelId="{42E8795E-F32D-6C49-B52C-D7C47D23230C}" type="pres">
      <dgm:prSet presAssocID="{0C935468-8429-4E50-B86D-7DFAA80FABD7}" presName="tx1" presStyleLbl="revTx" presStyleIdx="0" presStyleCnt="3"/>
      <dgm:spPr/>
    </dgm:pt>
    <dgm:pt modelId="{51201A1A-9BA5-5D42-9E55-B9C3192D805B}" type="pres">
      <dgm:prSet presAssocID="{0C935468-8429-4E50-B86D-7DFAA80FABD7}" presName="vert1" presStyleCnt="0"/>
      <dgm:spPr/>
    </dgm:pt>
    <dgm:pt modelId="{1F2598A3-2636-CD4F-93FA-BE27351AC371}" type="pres">
      <dgm:prSet presAssocID="{1767BB86-63E5-442B-B1EC-4501D3FA8FC8}" presName="thickLine" presStyleLbl="alignNode1" presStyleIdx="1" presStyleCnt="3"/>
      <dgm:spPr/>
    </dgm:pt>
    <dgm:pt modelId="{02821B52-8BE7-8743-A709-B896DEC0DA75}" type="pres">
      <dgm:prSet presAssocID="{1767BB86-63E5-442B-B1EC-4501D3FA8FC8}" presName="horz1" presStyleCnt="0"/>
      <dgm:spPr/>
    </dgm:pt>
    <dgm:pt modelId="{A900A0AF-5F68-B748-BBFD-4B0D5CBFA61F}" type="pres">
      <dgm:prSet presAssocID="{1767BB86-63E5-442B-B1EC-4501D3FA8FC8}" presName="tx1" presStyleLbl="revTx" presStyleIdx="1" presStyleCnt="3"/>
      <dgm:spPr/>
    </dgm:pt>
    <dgm:pt modelId="{1DC9620F-31D3-3545-8C7C-63D6BF2F05FF}" type="pres">
      <dgm:prSet presAssocID="{1767BB86-63E5-442B-B1EC-4501D3FA8FC8}" presName="vert1" presStyleCnt="0"/>
      <dgm:spPr/>
    </dgm:pt>
    <dgm:pt modelId="{865A2AFF-43E8-7F41-9DA1-5E32AFA402A6}" type="pres">
      <dgm:prSet presAssocID="{FD4D9570-88DD-4BD7-A1BC-53B605AADF75}" presName="thickLine" presStyleLbl="alignNode1" presStyleIdx="2" presStyleCnt="3"/>
      <dgm:spPr/>
    </dgm:pt>
    <dgm:pt modelId="{EF6EB562-1D09-8B40-9CE0-6F3DA50531D0}" type="pres">
      <dgm:prSet presAssocID="{FD4D9570-88DD-4BD7-A1BC-53B605AADF75}" presName="horz1" presStyleCnt="0"/>
      <dgm:spPr/>
    </dgm:pt>
    <dgm:pt modelId="{85D58D3C-7F4B-724C-9C15-4A37606582FD}" type="pres">
      <dgm:prSet presAssocID="{FD4D9570-88DD-4BD7-A1BC-53B605AADF75}" presName="tx1" presStyleLbl="revTx" presStyleIdx="2" presStyleCnt="3"/>
      <dgm:spPr/>
    </dgm:pt>
    <dgm:pt modelId="{7DD8B2B6-6E3A-5449-8FD2-88A7E62DC5F3}" type="pres">
      <dgm:prSet presAssocID="{FD4D9570-88DD-4BD7-A1BC-53B605AADF75}" presName="vert1" presStyleCnt="0"/>
      <dgm:spPr/>
    </dgm:pt>
  </dgm:ptLst>
  <dgm:cxnLst>
    <dgm:cxn modelId="{AA2FBC4E-2034-4979-B22F-B81111034A33}" srcId="{1C96C3C0-E690-420A-9B47-6FBFB7DE3DFF}" destId="{FD4D9570-88DD-4BD7-A1BC-53B605AADF75}" srcOrd="2" destOrd="0" parTransId="{EF04E2B7-6E63-4EDB-BA7B-2E48CDB2371E}" sibTransId="{0B8B318B-B603-4C12-8462-4BCC6B976567}"/>
    <dgm:cxn modelId="{5FBEE051-B188-40F6-A159-5290C6DB0C28}" srcId="{1C96C3C0-E690-420A-9B47-6FBFB7DE3DFF}" destId="{0C935468-8429-4E50-B86D-7DFAA80FABD7}" srcOrd="0" destOrd="0" parTransId="{37883A61-CF20-4BA6-B075-062684FF9E8D}" sibTransId="{4620FF11-E87C-4F64-A332-347460503A5D}"/>
    <dgm:cxn modelId="{3CBAD652-DC24-C14C-B474-8B27FAEB034C}" type="presOf" srcId="{0C935468-8429-4E50-B86D-7DFAA80FABD7}" destId="{42E8795E-F32D-6C49-B52C-D7C47D23230C}" srcOrd="0" destOrd="0" presId="urn:microsoft.com/office/officeart/2008/layout/LinedList"/>
    <dgm:cxn modelId="{1D9176AD-8C66-9542-89D2-986482DE0854}" type="presOf" srcId="{1767BB86-63E5-442B-B1EC-4501D3FA8FC8}" destId="{A900A0AF-5F68-B748-BBFD-4B0D5CBFA61F}" srcOrd="0" destOrd="0" presId="urn:microsoft.com/office/officeart/2008/layout/LinedList"/>
    <dgm:cxn modelId="{3C8D84CB-F37A-421D-97D0-F5CB57D6E6F3}" srcId="{1C96C3C0-E690-420A-9B47-6FBFB7DE3DFF}" destId="{1767BB86-63E5-442B-B1EC-4501D3FA8FC8}" srcOrd="1" destOrd="0" parTransId="{93AA6137-8CF8-41AA-802F-03F2AFF14449}" sibTransId="{945E9F48-7F54-49F9-9403-41F9D739B529}"/>
    <dgm:cxn modelId="{6CC453D3-E6B5-E740-B70C-369BD3E345A8}" type="presOf" srcId="{1C96C3C0-E690-420A-9B47-6FBFB7DE3DFF}" destId="{C7733D59-0AE4-4E49-BB8D-4BD21960424B}" srcOrd="0" destOrd="0" presId="urn:microsoft.com/office/officeart/2008/layout/LinedList"/>
    <dgm:cxn modelId="{01B696EF-A6ED-E546-9BCB-5F51952BACC8}" type="presOf" srcId="{FD4D9570-88DD-4BD7-A1BC-53B605AADF75}" destId="{85D58D3C-7F4B-724C-9C15-4A37606582FD}" srcOrd="0" destOrd="0" presId="urn:microsoft.com/office/officeart/2008/layout/LinedList"/>
    <dgm:cxn modelId="{E73A0CC1-4B3F-2B4F-96DC-CE5042BF7BDD}" type="presParOf" srcId="{C7733D59-0AE4-4E49-BB8D-4BD21960424B}" destId="{8B4CABDD-3A29-9B46-BB54-F8A28FD282B3}" srcOrd="0" destOrd="0" presId="urn:microsoft.com/office/officeart/2008/layout/LinedList"/>
    <dgm:cxn modelId="{6365EEC6-B705-FE44-A0D1-AD6BCAE29272}" type="presParOf" srcId="{C7733D59-0AE4-4E49-BB8D-4BD21960424B}" destId="{F0704930-167E-BF4A-B4E0-46B7023F56BA}" srcOrd="1" destOrd="0" presId="urn:microsoft.com/office/officeart/2008/layout/LinedList"/>
    <dgm:cxn modelId="{18FCBFB8-A453-0A45-9D51-1B1ACC46F8D7}" type="presParOf" srcId="{F0704930-167E-BF4A-B4E0-46B7023F56BA}" destId="{42E8795E-F32D-6C49-B52C-D7C47D23230C}" srcOrd="0" destOrd="0" presId="urn:microsoft.com/office/officeart/2008/layout/LinedList"/>
    <dgm:cxn modelId="{0366823C-984A-464E-8472-5DDFCABD82DD}" type="presParOf" srcId="{F0704930-167E-BF4A-B4E0-46B7023F56BA}" destId="{51201A1A-9BA5-5D42-9E55-B9C3192D805B}" srcOrd="1" destOrd="0" presId="urn:microsoft.com/office/officeart/2008/layout/LinedList"/>
    <dgm:cxn modelId="{D20EAD7F-BB03-2646-AF07-7C05776B85DD}" type="presParOf" srcId="{C7733D59-0AE4-4E49-BB8D-4BD21960424B}" destId="{1F2598A3-2636-CD4F-93FA-BE27351AC371}" srcOrd="2" destOrd="0" presId="urn:microsoft.com/office/officeart/2008/layout/LinedList"/>
    <dgm:cxn modelId="{37C84E42-16CC-E148-A03E-A26A52FBD107}" type="presParOf" srcId="{C7733D59-0AE4-4E49-BB8D-4BD21960424B}" destId="{02821B52-8BE7-8743-A709-B896DEC0DA75}" srcOrd="3" destOrd="0" presId="urn:microsoft.com/office/officeart/2008/layout/LinedList"/>
    <dgm:cxn modelId="{E3AE412E-A1EC-7744-A455-66817BD0BDBC}" type="presParOf" srcId="{02821B52-8BE7-8743-A709-B896DEC0DA75}" destId="{A900A0AF-5F68-B748-BBFD-4B0D5CBFA61F}" srcOrd="0" destOrd="0" presId="urn:microsoft.com/office/officeart/2008/layout/LinedList"/>
    <dgm:cxn modelId="{9FE33EAB-0D97-1A42-A9FC-7DDD298AAC61}" type="presParOf" srcId="{02821B52-8BE7-8743-A709-B896DEC0DA75}" destId="{1DC9620F-31D3-3545-8C7C-63D6BF2F05FF}" srcOrd="1" destOrd="0" presId="urn:microsoft.com/office/officeart/2008/layout/LinedList"/>
    <dgm:cxn modelId="{1DED8B41-EA5E-6846-9938-40D326293026}" type="presParOf" srcId="{C7733D59-0AE4-4E49-BB8D-4BD21960424B}" destId="{865A2AFF-43E8-7F41-9DA1-5E32AFA402A6}" srcOrd="4" destOrd="0" presId="urn:microsoft.com/office/officeart/2008/layout/LinedList"/>
    <dgm:cxn modelId="{8FF1A59F-3DDD-B244-9BC3-61131B5ACA40}" type="presParOf" srcId="{C7733D59-0AE4-4E49-BB8D-4BD21960424B}" destId="{EF6EB562-1D09-8B40-9CE0-6F3DA50531D0}" srcOrd="5" destOrd="0" presId="urn:microsoft.com/office/officeart/2008/layout/LinedList"/>
    <dgm:cxn modelId="{AE034651-1AB6-CF41-B5B7-B45AB5916F72}" type="presParOf" srcId="{EF6EB562-1D09-8B40-9CE0-6F3DA50531D0}" destId="{85D58D3C-7F4B-724C-9C15-4A37606582FD}" srcOrd="0" destOrd="0" presId="urn:microsoft.com/office/officeart/2008/layout/LinedList"/>
    <dgm:cxn modelId="{707957B8-83DB-A44A-BEF3-E3F94475405E}" type="presParOf" srcId="{EF6EB562-1D09-8B40-9CE0-6F3DA50531D0}" destId="{7DD8B2B6-6E3A-5449-8FD2-88A7E62DC5F3}"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DD441FC-900F-E545-AFB4-068E54ED98CC}" type="doc">
      <dgm:prSet loTypeId="urn:microsoft.com/office/officeart/2008/layout/PictureAccentList" loCatId="" qsTypeId="urn:microsoft.com/office/officeart/2005/8/quickstyle/simple1" qsCatId="simple" csTypeId="urn:microsoft.com/office/officeart/2005/8/colors/colorful1" csCatId="colorful"/>
      <dgm:spPr/>
      <dgm:t>
        <a:bodyPr/>
        <a:lstStyle/>
        <a:p>
          <a:endParaRPr lang="it-IT"/>
        </a:p>
      </dgm:t>
    </dgm:pt>
    <dgm:pt modelId="{E320C171-7036-5240-A41C-958B2F666DFC}">
      <dgm:prSet/>
      <dgm:spPr/>
      <dgm:t>
        <a:bodyPr/>
        <a:lstStyle/>
        <a:p>
          <a:r>
            <a:rPr lang="it-IT"/>
            <a:t>Scuola del Baden</a:t>
          </a:r>
        </a:p>
      </dgm:t>
    </dgm:pt>
    <dgm:pt modelId="{653FF0BC-D311-294E-90D8-7494C0E7206E}" type="parTrans" cxnId="{078B260E-6E33-F749-A514-86E9EAFAE406}">
      <dgm:prSet/>
      <dgm:spPr/>
      <dgm:t>
        <a:bodyPr/>
        <a:lstStyle/>
        <a:p>
          <a:endParaRPr lang="it-IT"/>
        </a:p>
      </dgm:t>
    </dgm:pt>
    <dgm:pt modelId="{060B1E71-A39F-7849-9E86-437C82B70756}" type="sibTrans" cxnId="{078B260E-6E33-F749-A514-86E9EAFAE406}">
      <dgm:prSet/>
      <dgm:spPr/>
      <dgm:t>
        <a:bodyPr/>
        <a:lstStyle/>
        <a:p>
          <a:endParaRPr lang="it-IT"/>
        </a:p>
      </dgm:t>
    </dgm:pt>
    <dgm:pt modelId="{52CC9AC8-8EEF-274D-8DEB-A29EF4D93E01}" type="pres">
      <dgm:prSet presAssocID="{9DD441FC-900F-E545-AFB4-068E54ED98CC}" presName="layout" presStyleCnt="0">
        <dgm:presLayoutVars>
          <dgm:chMax/>
          <dgm:chPref/>
          <dgm:dir/>
          <dgm:animOne val="branch"/>
          <dgm:animLvl val="lvl"/>
          <dgm:resizeHandles/>
        </dgm:presLayoutVars>
      </dgm:prSet>
      <dgm:spPr/>
    </dgm:pt>
    <dgm:pt modelId="{42C04569-AA2F-3B4B-82B0-B122A17DFB30}" type="pres">
      <dgm:prSet presAssocID="{E320C171-7036-5240-A41C-958B2F666DFC}" presName="root" presStyleCnt="0">
        <dgm:presLayoutVars>
          <dgm:chMax/>
          <dgm:chPref val="4"/>
        </dgm:presLayoutVars>
      </dgm:prSet>
      <dgm:spPr/>
    </dgm:pt>
    <dgm:pt modelId="{8C70045E-DDA6-B64B-ACC3-1FDA6D4305F1}" type="pres">
      <dgm:prSet presAssocID="{E320C171-7036-5240-A41C-958B2F666DFC}" presName="rootComposite" presStyleCnt="0">
        <dgm:presLayoutVars/>
      </dgm:prSet>
      <dgm:spPr/>
    </dgm:pt>
    <dgm:pt modelId="{B2718015-27F1-A64C-80FC-26BEB414FD4D}" type="pres">
      <dgm:prSet presAssocID="{E320C171-7036-5240-A41C-958B2F666DFC}" presName="rootText" presStyleLbl="node0" presStyleIdx="0" presStyleCnt="1">
        <dgm:presLayoutVars>
          <dgm:chMax/>
          <dgm:chPref val="4"/>
        </dgm:presLayoutVars>
      </dgm:prSet>
      <dgm:spPr/>
    </dgm:pt>
    <dgm:pt modelId="{409D559E-6F71-F04C-8593-C84DED76C800}" type="pres">
      <dgm:prSet presAssocID="{E320C171-7036-5240-A41C-958B2F666DFC}" presName="childShape" presStyleCnt="0">
        <dgm:presLayoutVars>
          <dgm:chMax val="0"/>
          <dgm:chPref val="0"/>
        </dgm:presLayoutVars>
      </dgm:prSet>
      <dgm:spPr/>
    </dgm:pt>
  </dgm:ptLst>
  <dgm:cxnLst>
    <dgm:cxn modelId="{078B260E-6E33-F749-A514-86E9EAFAE406}" srcId="{9DD441FC-900F-E545-AFB4-068E54ED98CC}" destId="{E320C171-7036-5240-A41C-958B2F666DFC}" srcOrd="0" destOrd="0" parTransId="{653FF0BC-D311-294E-90D8-7494C0E7206E}" sibTransId="{060B1E71-A39F-7849-9E86-437C82B70756}"/>
    <dgm:cxn modelId="{8E8ED596-4C21-DE45-BC81-0088168F42B6}" type="presOf" srcId="{E320C171-7036-5240-A41C-958B2F666DFC}" destId="{B2718015-27F1-A64C-80FC-26BEB414FD4D}" srcOrd="0" destOrd="0" presId="urn:microsoft.com/office/officeart/2008/layout/PictureAccentList"/>
    <dgm:cxn modelId="{57C535DA-93C4-6B46-942F-97426ADEB4A1}" type="presOf" srcId="{9DD441FC-900F-E545-AFB4-068E54ED98CC}" destId="{52CC9AC8-8EEF-274D-8DEB-A29EF4D93E01}" srcOrd="0" destOrd="0" presId="urn:microsoft.com/office/officeart/2008/layout/PictureAccentList"/>
    <dgm:cxn modelId="{9CC6003D-BC65-8A4A-9467-C4CA57F027C9}" type="presParOf" srcId="{52CC9AC8-8EEF-274D-8DEB-A29EF4D93E01}" destId="{42C04569-AA2F-3B4B-82B0-B122A17DFB30}" srcOrd="0" destOrd="0" presId="urn:microsoft.com/office/officeart/2008/layout/PictureAccentList"/>
    <dgm:cxn modelId="{6FFCF483-C3C1-5348-B86D-BF916B7E7612}" type="presParOf" srcId="{42C04569-AA2F-3B4B-82B0-B122A17DFB30}" destId="{8C70045E-DDA6-B64B-ACC3-1FDA6D4305F1}" srcOrd="0" destOrd="0" presId="urn:microsoft.com/office/officeart/2008/layout/PictureAccentList"/>
    <dgm:cxn modelId="{9DE77639-74A8-2742-A8D3-90F7160B4366}" type="presParOf" srcId="{8C70045E-DDA6-B64B-ACC3-1FDA6D4305F1}" destId="{B2718015-27F1-A64C-80FC-26BEB414FD4D}" srcOrd="0" destOrd="0" presId="urn:microsoft.com/office/officeart/2008/layout/PictureAccentList"/>
    <dgm:cxn modelId="{D696D56C-64B8-064C-B97A-F4F19C739E31}" type="presParOf" srcId="{42C04569-AA2F-3B4B-82B0-B122A17DFB30}" destId="{409D559E-6F71-F04C-8593-C84DED76C800}" srcOrd="1" destOrd="0" presId="urn:microsoft.com/office/officeart/2008/layout/PictureAccent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329486A-C938-B445-8F75-30FF89EA5451}"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it-IT"/>
        </a:p>
      </dgm:t>
    </dgm:pt>
    <dgm:pt modelId="{4B90D042-3458-4040-B7FC-B473E0FD6EB5}">
      <dgm:prSet/>
      <dgm:spPr/>
      <dgm:t>
        <a:bodyPr/>
        <a:lstStyle/>
        <a:p>
          <a:r>
            <a:rPr lang="it-IT"/>
            <a:t>Wilhelm Windelband (1848-1915)</a:t>
          </a:r>
        </a:p>
      </dgm:t>
    </dgm:pt>
    <dgm:pt modelId="{E02C8FFD-4F3A-7846-8240-8ACBA826A39D}" type="parTrans" cxnId="{E7EDB115-BEC0-4D4F-901F-4BD61E86A801}">
      <dgm:prSet/>
      <dgm:spPr/>
      <dgm:t>
        <a:bodyPr/>
        <a:lstStyle/>
        <a:p>
          <a:endParaRPr lang="it-IT"/>
        </a:p>
      </dgm:t>
    </dgm:pt>
    <dgm:pt modelId="{F814B36D-E7BF-8542-91AE-110F16EC5626}" type="sibTrans" cxnId="{E7EDB115-BEC0-4D4F-901F-4BD61E86A801}">
      <dgm:prSet/>
      <dgm:spPr/>
      <dgm:t>
        <a:bodyPr/>
        <a:lstStyle/>
        <a:p>
          <a:endParaRPr lang="it-IT"/>
        </a:p>
      </dgm:t>
    </dgm:pt>
    <dgm:pt modelId="{72BBBE16-A23A-294D-A232-1F685EC55330}">
      <dgm:prSet/>
      <dgm:spPr/>
      <dgm:t>
        <a:bodyPr/>
        <a:lstStyle/>
        <a:p>
          <a:r>
            <a:rPr lang="it-IT"/>
            <a:t>Heinrick Rickert (1863-1936)</a:t>
          </a:r>
        </a:p>
      </dgm:t>
    </dgm:pt>
    <dgm:pt modelId="{F823D4EB-A0E1-174B-A1D0-DDBE242DF99F}" type="parTrans" cxnId="{E3E9BC31-8950-FC42-B4B3-EEF6D588BEF6}">
      <dgm:prSet/>
      <dgm:spPr/>
      <dgm:t>
        <a:bodyPr/>
        <a:lstStyle/>
        <a:p>
          <a:endParaRPr lang="it-IT"/>
        </a:p>
      </dgm:t>
    </dgm:pt>
    <dgm:pt modelId="{955FE6D7-B143-7141-ABA5-81179A76BAE5}" type="sibTrans" cxnId="{E3E9BC31-8950-FC42-B4B3-EEF6D588BEF6}">
      <dgm:prSet/>
      <dgm:spPr/>
      <dgm:t>
        <a:bodyPr/>
        <a:lstStyle/>
        <a:p>
          <a:endParaRPr lang="it-IT"/>
        </a:p>
      </dgm:t>
    </dgm:pt>
    <dgm:pt modelId="{115212EA-0B0D-2A48-B955-ED89B52ECFD6}">
      <dgm:prSet/>
      <dgm:spPr/>
      <dgm:t>
        <a:bodyPr/>
        <a:lstStyle/>
        <a:p>
          <a:r>
            <a:rPr lang="it-IT"/>
            <a:t>Emil Lask (1875-1915)</a:t>
          </a:r>
        </a:p>
      </dgm:t>
    </dgm:pt>
    <dgm:pt modelId="{EAD7D47C-0DD6-D949-A83F-367167C6D6E7}" type="parTrans" cxnId="{4DE4EBBA-BDC1-4844-98D4-E26667B5D87E}">
      <dgm:prSet/>
      <dgm:spPr/>
      <dgm:t>
        <a:bodyPr/>
        <a:lstStyle/>
        <a:p>
          <a:endParaRPr lang="it-IT"/>
        </a:p>
      </dgm:t>
    </dgm:pt>
    <dgm:pt modelId="{F8A05D42-EED8-5C49-864B-495FE93B9970}" type="sibTrans" cxnId="{4DE4EBBA-BDC1-4844-98D4-E26667B5D87E}">
      <dgm:prSet/>
      <dgm:spPr/>
      <dgm:t>
        <a:bodyPr/>
        <a:lstStyle/>
        <a:p>
          <a:endParaRPr lang="it-IT"/>
        </a:p>
      </dgm:t>
    </dgm:pt>
    <dgm:pt modelId="{3F8B3183-71C2-6647-9CCC-8A77F75C55D4}" type="pres">
      <dgm:prSet presAssocID="{D329486A-C938-B445-8F75-30FF89EA5451}" presName="linear" presStyleCnt="0">
        <dgm:presLayoutVars>
          <dgm:animLvl val="lvl"/>
          <dgm:resizeHandles val="exact"/>
        </dgm:presLayoutVars>
      </dgm:prSet>
      <dgm:spPr/>
    </dgm:pt>
    <dgm:pt modelId="{D845305A-73D1-0C40-A0A3-3854D21E25C5}" type="pres">
      <dgm:prSet presAssocID="{4B90D042-3458-4040-B7FC-B473E0FD6EB5}" presName="parentText" presStyleLbl="node1" presStyleIdx="0" presStyleCnt="3">
        <dgm:presLayoutVars>
          <dgm:chMax val="0"/>
          <dgm:bulletEnabled val="1"/>
        </dgm:presLayoutVars>
      </dgm:prSet>
      <dgm:spPr/>
    </dgm:pt>
    <dgm:pt modelId="{9B350546-CB3E-7A4F-AE10-B7B6882ABB85}" type="pres">
      <dgm:prSet presAssocID="{F814B36D-E7BF-8542-91AE-110F16EC5626}" presName="spacer" presStyleCnt="0"/>
      <dgm:spPr/>
    </dgm:pt>
    <dgm:pt modelId="{BD234996-C419-6444-8A1B-4D2D30AF9D3C}" type="pres">
      <dgm:prSet presAssocID="{72BBBE16-A23A-294D-A232-1F685EC55330}" presName="parentText" presStyleLbl="node1" presStyleIdx="1" presStyleCnt="3">
        <dgm:presLayoutVars>
          <dgm:chMax val="0"/>
          <dgm:bulletEnabled val="1"/>
        </dgm:presLayoutVars>
      </dgm:prSet>
      <dgm:spPr/>
    </dgm:pt>
    <dgm:pt modelId="{FA8120C7-BB1B-FC40-BD67-825F3816FE30}" type="pres">
      <dgm:prSet presAssocID="{955FE6D7-B143-7141-ABA5-81179A76BAE5}" presName="spacer" presStyleCnt="0"/>
      <dgm:spPr/>
    </dgm:pt>
    <dgm:pt modelId="{B41BA842-FBC6-344F-A564-2823D60872B4}" type="pres">
      <dgm:prSet presAssocID="{115212EA-0B0D-2A48-B955-ED89B52ECFD6}" presName="parentText" presStyleLbl="node1" presStyleIdx="2" presStyleCnt="3">
        <dgm:presLayoutVars>
          <dgm:chMax val="0"/>
          <dgm:bulletEnabled val="1"/>
        </dgm:presLayoutVars>
      </dgm:prSet>
      <dgm:spPr/>
    </dgm:pt>
  </dgm:ptLst>
  <dgm:cxnLst>
    <dgm:cxn modelId="{E7EDB115-BEC0-4D4F-901F-4BD61E86A801}" srcId="{D329486A-C938-B445-8F75-30FF89EA5451}" destId="{4B90D042-3458-4040-B7FC-B473E0FD6EB5}" srcOrd="0" destOrd="0" parTransId="{E02C8FFD-4F3A-7846-8240-8ACBA826A39D}" sibTransId="{F814B36D-E7BF-8542-91AE-110F16EC5626}"/>
    <dgm:cxn modelId="{BC18D819-5453-6243-B628-934B58664D1B}" type="presOf" srcId="{72BBBE16-A23A-294D-A232-1F685EC55330}" destId="{BD234996-C419-6444-8A1B-4D2D30AF9D3C}" srcOrd="0" destOrd="0" presId="urn:microsoft.com/office/officeart/2005/8/layout/vList2"/>
    <dgm:cxn modelId="{2833A62B-F14A-CB4A-B68E-02BB44FA11C9}" type="presOf" srcId="{4B90D042-3458-4040-B7FC-B473E0FD6EB5}" destId="{D845305A-73D1-0C40-A0A3-3854D21E25C5}" srcOrd="0" destOrd="0" presId="urn:microsoft.com/office/officeart/2005/8/layout/vList2"/>
    <dgm:cxn modelId="{E3E9BC31-8950-FC42-B4B3-EEF6D588BEF6}" srcId="{D329486A-C938-B445-8F75-30FF89EA5451}" destId="{72BBBE16-A23A-294D-A232-1F685EC55330}" srcOrd="1" destOrd="0" parTransId="{F823D4EB-A0E1-174B-A1D0-DDBE242DF99F}" sibTransId="{955FE6D7-B143-7141-ABA5-81179A76BAE5}"/>
    <dgm:cxn modelId="{058F433F-2469-484D-8AD4-E3D16F818C82}" type="presOf" srcId="{D329486A-C938-B445-8F75-30FF89EA5451}" destId="{3F8B3183-71C2-6647-9CCC-8A77F75C55D4}" srcOrd="0" destOrd="0" presId="urn:microsoft.com/office/officeart/2005/8/layout/vList2"/>
    <dgm:cxn modelId="{48620E5E-EE97-BF4D-B008-F7C4D80679D4}" type="presOf" srcId="{115212EA-0B0D-2A48-B955-ED89B52ECFD6}" destId="{B41BA842-FBC6-344F-A564-2823D60872B4}" srcOrd="0" destOrd="0" presId="urn:microsoft.com/office/officeart/2005/8/layout/vList2"/>
    <dgm:cxn modelId="{4DE4EBBA-BDC1-4844-98D4-E26667B5D87E}" srcId="{D329486A-C938-B445-8F75-30FF89EA5451}" destId="{115212EA-0B0D-2A48-B955-ED89B52ECFD6}" srcOrd="2" destOrd="0" parTransId="{EAD7D47C-0DD6-D949-A83F-367167C6D6E7}" sibTransId="{F8A05D42-EED8-5C49-864B-495FE93B9970}"/>
    <dgm:cxn modelId="{D27932C1-4924-7D40-896A-061096EEABE3}" type="presParOf" srcId="{3F8B3183-71C2-6647-9CCC-8A77F75C55D4}" destId="{D845305A-73D1-0C40-A0A3-3854D21E25C5}" srcOrd="0" destOrd="0" presId="urn:microsoft.com/office/officeart/2005/8/layout/vList2"/>
    <dgm:cxn modelId="{108CF53D-849A-F843-A577-28F1ECD79011}" type="presParOf" srcId="{3F8B3183-71C2-6647-9CCC-8A77F75C55D4}" destId="{9B350546-CB3E-7A4F-AE10-B7B6882ABB85}" srcOrd="1" destOrd="0" presId="urn:microsoft.com/office/officeart/2005/8/layout/vList2"/>
    <dgm:cxn modelId="{676A5852-941C-3149-BF69-BC028F864645}" type="presParOf" srcId="{3F8B3183-71C2-6647-9CCC-8A77F75C55D4}" destId="{BD234996-C419-6444-8A1B-4D2D30AF9D3C}" srcOrd="2" destOrd="0" presId="urn:microsoft.com/office/officeart/2005/8/layout/vList2"/>
    <dgm:cxn modelId="{132BBC23-D654-5042-8748-8C7523CA7E99}" type="presParOf" srcId="{3F8B3183-71C2-6647-9CCC-8A77F75C55D4}" destId="{FA8120C7-BB1B-FC40-BD67-825F3816FE30}" srcOrd="3" destOrd="0" presId="urn:microsoft.com/office/officeart/2005/8/layout/vList2"/>
    <dgm:cxn modelId="{D12D9380-4078-1E4E-8D9B-C9E282DEE52A}" type="presParOf" srcId="{3F8B3183-71C2-6647-9CCC-8A77F75C55D4}" destId="{B41BA842-FBC6-344F-A564-2823D60872B4}" srcOrd="4"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88F05A-3EBD-564F-B392-4A7853DA5468}">
      <dsp:nvSpPr>
        <dsp:cNvPr id="0" name=""/>
        <dsp:cNvSpPr/>
      </dsp:nvSpPr>
      <dsp:spPr>
        <a:xfrm>
          <a:off x="0" y="143"/>
          <a:ext cx="6263640" cy="175032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0" algn="l" defTabSz="1955800">
            <a:lnSpc>
              <a:spcPct val="90000"/>
            </a:lnSpc>
            <a:spcBef>
              <a:spcPct val="0"/>
            </a:spcBef>
            <a:spcAft>
              <a:spcPct val="35000"/>
            </a:spcAft>
            <a:buNone/>
          </a:pPr>
          <a:r>
            <a:rPr lang="it-IT" sz="4400" kern="1200"/>
            <a:t>Hermann Cohen (1842-1918)</a:t>
          </a:r>
          <a:endParaRPr lang="en-US" sz="4400" kern="1200"/>
        </a:p>
      </dsp:txBody>
      <dsp:txXfrm>
        <a:off x="85444" y="85587"/>
        <a:ext cx="6092752" cy="1579432"/>
      </dsp:txXfrm>
    </dsp:sp>
    <dsp:sp modelId="{12AFFACE-0210-0F4A-973E-86B2EB63A3CF}">
      <dsp:nvSpPr>
        <dsp:cNvPr id="0" name=""/>
        <dsp:cNvSpPr/>
      </dsp:nvSpPr>
      <dsp:spPr>
        <a:xfrm>
          <a:off x="0" y="1877183"/>
          <a:ext cx="6263640" cy="1750320"/>
        </a:xfrm>
        <a:prstGeom prst="round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0" algn="l" defTabSz="1955800">
            <a:lnSpc>
              <a:spcPct val="90000"/>
            </a:lnSpc>
            <a:spcBef>
              <a:spcPct val="0"/>
            </a:spcBef>
            <a:spcAft>
              <a:spcPct val="35000"/>
            </a:spcAft>
            <a:buNone/>
          </a:pPr>
          <a:r>
            <a:rPr lang="it-IT" sz="4400" kern="1200"/>
            <a:t>Paul Natorp (1854-1924)</a:t>
          </a:r>
          <a:endParaRPr lang="en-US" sz="4400" kern="1200"/>
        </a:p>
      </dsp:txBody>
      <dsp:txXfrm>
        <a:off x="85444" y="1962627"/>
        <a:ext cx="6092752" cy="1579432"/>
      </dsp:txXfrm>
    </dsp:sp>
    <dsp:sp modelId="{C8664786-9135-434C-8602-91DCE3B196DA}">
      <dsp:nvSpPr>
        <dsp:cNvPr id="0" name=""/>
        <dsp:cNvSpPr/>
      </dsp:nvSpPr>
      <dsp:spPr>
        <a:xfrm>
          <a:off x="0" y="3754224"/>
          <a:ext cx="6263640" cy="1750320"/>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0" algn="l" defTabSz="1955800">
            <a:lnSpc>
              <a:spcPct val="90000"/>
            </a:lnSpc>
            <a:spcBef>
              <a:spcPct val="0"/>
            </a:spcBef>
            <a:spcAft>
              <a:spcPct val="35000"/>
            </a:spcAft>
            <a:buNone/>
          </a:pPr>
          <a:r>
            <a:rPr lang="it-IT" sz="4400" kern="1200"/>
            <a:t>Ernst Cassirer (1874-1945)</a:t>
          </a:r>
          <a:endParaRPr lang="en-US" sz="4400" kern="1200"/>
        </a:p>
      </dsp:txBody>
      <dsp:txXfrm>
        <a:off x="85444" y="3839668"/>
        <a:ext cx="6092752" cy="157943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D066EB-610E-2F4A-ACF2-ACA45A0F2E66}">
      <dsp:nvSpPr>
        <dsp:cNvPr id="0" name=""/>
        <dsp:cNvSpPr/>
      </dsp:nvSpPr>
      <dsp:spPr>
        <a:xfrm>
          <a:off x="0" y="627"/>
          <a:ext cx="6492283"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500A48D-2A1A-0044-9905-72FD2E400884}">
      <dsp:nvSpPr>
        <dsp:cNvPr id="0" name=""/>
        <dsp:cNvSpPr/>
      </dsp:nvSpPr>
      <dsp:spPr>
        <a:xfrm>
          <a:off x="0" y="627"/>
          <a:ext cx="6492283" cy="7344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it-IT" sz="2000" i="1" kern="1200"/>
            <a:t>Kants Theorie der Erfahrung</a:t>
          </a:r>
          <a:r>
            <a:rPr lang="it-IT" sz="2000" kern="1200"/>
            <a:t> (La teoria kantiana dell’esperienza), 1871</a:t>
          </a:r>
          <a:endParaRPr lang="en-US" sz="2000" kern="1200"/>
        </a:p>
      </dsp:txBody>
      <dsp:txXfrm>
        <a:off x="0" y="627"/>
        <a:ext cx="6492283" cy="734463"/>
      </dsp:txXfrm>
    </dsp:sp>
    <dsp:sp modelId="{6A010BE4-5204-1B49-A66B-0B4AD88F972B}">
      <dsp:nvSpPr>
        <dsp:cNvPr id="0" name=""/>
        <dsp:cNvSpPr/>
      </dsp:nvSpPr>
      <dsp:spPr>
        <a:xfrm>
          <a:off x="0" y="735091"/>
          <a:ext cx="6492283" cy="0"/>
        </a:xfrm>
        <a:prstGeom prst="line">
          <a:avLst/>
        </a:prstGeom>
        <a:solidFill>
          <a:schemeClr val="accent2">
            <a:hueOff val="-242561"/>
            <a:satOff val="-13988"/>
            <a:lumOff val="1438"/>
            <a:alphaOff val="0"/>
          </a:schemeClr>
        </a:solidFill>
        <a:ln w="12700" cap="flat" cmpd="sng" algn="ctr">
          <a:solidFill>
            <a:schemeClr val="accent2">
              <a:hueOff val="-242561"/>
              <a:satOff val="-13988"/>
              <a:lumOff val="143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5FE7DEB-434D-884C-B534-297741F06F14}">
      <dsp:nvSpPr>
        <dsp:cNvPr id="0" name=""/>
        <dsp:cNvSpPr/>
      </dsp:nvSpPr>
      <dsp:spPr>
        <a:xfrm>
          <a:off x="0" y="735091"/>
          <a:ext cx="6492283" cy="7344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it-IT" sz="2000" i="1" kern="1200"/>
            <a:t>Kants Begründung der Ethik </a:t>
          </a:r>
          <a:r>
            <a:rPr lang="it-IT" sz="2000" kern="1200"/>
            <a:t>(La fondazione kantiana dell’etica), 1877</a:t>
          </a:r>
          <a:endParaRPr lang="en-US" sz="2000" kern="1200"/>
        </a:p>
      </dsp:txBody>
      <dsp:txXfrm>
        <a:off x="0" y="735091"/>
        <a:ext cx="6492283" cy="734463"/>
      </dsp:txXfrm>
    </dsp:sp>
    <dsp:sp modelId="{1D3F675B-E926-9C40-8928-D501E9119CEB}">
      <dsp:nvSpPr>
        <dsp:cNvPr id="0" name=""/>
        <dsp:cNvSpPr/>
      </dsp:nvSpPr>
      <dsp:spPr>
        <a:xfrm>
          <a:off x="0" y="1469554"/>
          <a:ext cx="6492283" cy="0"/>
        </a:xfrm>
        <a:prstGeom prst="line">
          <a:avLst/>
        </a:prstGeom>
        <a:solidFill>
          <a:schemeClr val="accent2">
            <a:hueOff val="-485121"/>
            <a:satOff val="-27976"/>
            <a:lumOff val="2876"/>
            <a:alphaOff val="0"/>
          </a:schemeClr>
        </a:solidFill>
        <a:ln w="12700" cap="flat" cmpd="sng" algn="ctr">
          <a:solidFill>
            <a:schemeClr val="accent2">
              <a:hueOff val="-485121"/>
              <a:satOff val="-27976"/>
              <a:lumOff val="287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06B6763-0F85-CB48-9C72-F6DE671A8BF7}">
      <dsp:nvSpPr>
        <dsp:cNvPr id="0" name=""/>
        <dsp:cNvSpPr/>
      </dsp:nvSpPr>
      <dsp:spPr>
        <a:xfrm>
          <a:off x="0" y="1469554"/>
          <a:ext cx="6492283" cy="7344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it-IT" sz="2000" i="1" kern="1200"/>
            <a:t>Kants Begründung der Ästhetik </a:t>
          </a:r>
          <a:r>
            <a:rPr lang="it-IT" sz="2000" kern="1200"/>
            <a:t>(La fondazione kantiana dell’estetica), 1889</a:t>
          </a:r>
          <a:endParaRPr lang="en-US" sz="2000" kern="1200"/>
        </a:p>
      </dsp:txBody>
      <dsp:txXfrm>
        <a:off x="0" y="1469554"/>
        <a:ext cx="6492283" cy="734463"/>
      </dsp:txXfrm>
    </dsp:sp>
    <dsp:sp modelId="{D9DA64FF-B9D1-D94E-A14C-25EDA85A8038}">
      <dsp:nvSpPr>
        <dsp:cNvPr id="0" name=""/>
        <dsp:cNvSpPr/>
      </dsp:nvSpPr>
      <dsp:spPr>
        <a:xfrm>
          <a:off x="0" y="2204018"/>
          <a:ext cx="6492283" cy="0"/>
        </a:xfrm>
        <a:prstGeom prst="line">
          <a:avLst/>
        </a:prstGeom>
        <a:solidFill>
          <a:schemeClr val="accent2">
            <a:hueOff val="-727682"/>
            <a:satOff val="-41964"/>
            <a:lumOff val="4314"/>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B07B678-9386-644D-9B2C-5C1A9BFC3E0E}">
      <dsp:nvSpPr>
        <dsp:cNvPr id="0" name=""/>
        <dsp:cNvSpPr/>
      </dsp:nvSpPr>
      <dsp:spPr>
        <a:xfrm>
          <a:off x="0" y="2204018"/>
          <a:ext cx="6492283" cy="7344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it-IT" sz="2000" i="1" kern="1200"/>
            <a:t>System der Philosophie </a:t>
          </a:r>
          <a:r>
            <a:rPr lang="it-IT" sz="2000" kern="1200"/>
            <a:t>(Sistema di filosofia):</a:t>
          </a:r>
          <a:endParaRPr lang="en-US" sz="2000" kern="1200"/>
        </a:p>
      </dsp:txBody>
      <dsp:txXfrm>
        <a:off x="0" y="2204018"/>
        <a:ext cx="6492283" cy="734463"/>
      </dsp:txXfrm>
    </dsp:sp>
    <dsp:sp modelId="{15E4785C-982F-7246-A487-F28EC7AE7F93}">
      <dsp:nvSpPr>
        <dsp:cNvPr id="0" name=""/>
        <dsp:cNvSpPr/>
      </dsp:nvSpPr>
      <dsp:spPr>
        <a:xfrm>
          <a:off x="0" y="2938481"/>
          <a:ext cx="6492283" cy="0"/>
        </a:xfrm>
        <a:prstGeom prst="line">
          <a:avLst/>
        </a:prstGeom>
        <a:solidFill>
          <a:schemeClr val="accent2">
            <a:hueOff val="-970242"/>
            <a:satOff val="-55952"/>
            <a:lumOff val="5752"/>
            <a:alphaOff val="0"/>
          </a:schemeClr>
        </a:solidFill>
        <a:ln w="12700" cap="flat" cmpd="sng" algn="ctr">
          <a:solidFill>
            <a:schemeClr val="accent2">
              <a:hueOff val="-970242"/>
              <a:satOff val="-55952"/>
              <a:lumOff val="575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435CFE4-8BAE-C448-BB8A-AAB8D930D904}">
      <dsp:nvSpPr>
        <dsp:cNvPr id="0" name=""/>
        <dsp:cNvSpPr/>
      </dsp:nvSpPr>
      <dsp:spPr>
        <a:xfrm>
          <a:off x="0" y="2938481"/>
          <a:ext cx="6492283" cy="7344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it-IT" sz="2000" kern="1200"/>
            <a:t>1. </a:t>
          </a:r>
          <a:r>
            <a:rPr lang="it-IT" sz="2000" i="1" kern="1200"/>
            <a:t>Logik der reinen Erkenntnis </a:t>
          </a:r>
          <a:r>
            <a:rPr lang="it-IT" sz="2000" kern="1200"/>
            <a:t>(Logica della conoscenza pura), 1902</a:t>
          </a:r>
          <a:endParaRPr lang="en-US" sz="2000" kern="1200"/>
        </a:p>
      </dsp:txBody>
      <dsp:txXfrm>
        <a:off x="0" y="2938481"/>
        <a:ext cx="6492283" cy="734463"/>
      </dsp:txXfrm>
    </dsp:sp>
    <dsp:sp modelId="{8ECB7F34-5921-D244-B814-BAC7A82057DE}">
      <dsp:nvSpPr>
        <dsp:cNvPr id="0" name=""/>
        <dsp:cNvSpPr/>
      </dsp:nvSpPr>
      <dsp:spPr>
        <a:xfrm>
          <a:off x="0" y="3672945"/>
          <a:ext cx="6492283" cy="0"/>
        </a:xfrm>
        <a:prstGeom prst="line">
          <a:avLst/>
        </a:prstGeom>
        <a:solidFill>
          <a:schemeClr val="accent2">
            <a:hueOff val="-1212803"/>
            <a:satOff val="-69940"/>
            <a:lumOff val="7190"/>
            <a:alphaOff val="0"/>
          </a:schemeClr>
        </a:solidFill>
        <a:ln w="12700" cap="flat" cmpd="sng" algn="ctr">
          <a:solidFill>
            <a:schemeClr val="accent2">
              <a:hueOff val="-1212803"/>
              <a:satOff val="-69940"/>
              <a:lumOff val="719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C062DE2-CD0B-D249-9340-9B1D4BD1F293}">
      <dsp:nvSpPr>
        <dsp:cNvPr id="0" name=""/>
        <dsp:cNvSpPr/>
      </dsp:nvSpPr>
      <dsp:spPr>
        <a:xfrm>
          <a:off x="0" y="3672945"/>
          <a:ext cx="6492283" cy="7344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it-IT" sz="2000" kern="1200"/>
            <a:t>2. </a:t>
          </a:r>
          <a:r>
            <a:rPr lang="it-IT" sz="2000" i="1" kern="1200"/>
            <a:t>Ethik des reinen Willens </a:t>
          </a:r>
          <a:r>
            <a:rPr lang="it-IT" sz="2000" kern="1200"/>
            <a:t>(Etica della volontà pura), 1904</a:t>
          </a:r>
          <a:endParaRPr lang="en-US" sz="2000" kern="1200"/>
        </a:p>
      </dsp:txBody>
      <dsp:txXfrm>
        <a:off x="0" y="3672945"/>
        <a:ext cx="6492283" cy="734463"/>
      </dsp:txXfrm>
    </dsp:sp>
    <dsp:sp modelId="{2AEFB9F8-909B-C642-95DE-333039E9B1B6}">
      <dsp:nvSpPr>
        <dsp:cNvPr id="0" name=""/>
        <dsp:cNvSpPr/>
      </dsp:nvSpPr>
      <dsp:spPr>
        <a:xfrm>
          <a:off x="0" y="4407408"/>
          <a:ext cx="6492283"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6F0FEE5-CE63-EB4F-AAA1-79F275177BD2}">
      <dsp:nvSpPr>
        <dsp:cNvPr id="0" name=""/>
        <dsp:cNvSpPr/>
      </dsp:nvSpPr>
      <dsp:spPr>
        <a:xfrm>
          <a:off x="0" y="4407408"/>
          <a:ext cx="6492283" cy="7344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it-IT" sz="2000" kern="1200"/>
            <a:t>3. </a:t>
          </a:r>
          <a:r>
            <a:rPr lang="it-IT" sz="2000" i="1" kern="1200"/>
            <a:t>Ästhetik des reinen Gefühls </a:t>
          </a:r>
          <a:r>
            <a:rPr lang="it-IT" sz="2000" kern="1200"/>
            <a:t>(Estetica del sentimento puro), 1912</a:t>
          </a:r>
        </a:p>
      </dsp:txBody>
      <dsp:txXfrm>
        <a:off x="0" y="4407408"/>
        <a:ext cx="6492283" cy="73446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4CABDD-3A29-9B46-BB54-F8A28FD282B3}">
      <dsp:nvSpPr>
        <dsp:cNvPr id="0" name=""/>
        <dsp:cNvSpPr/>
      </dsp:nvSpPr>
      <dsp:spPr>
        <a:xfrm>
          <a:off x="0" y="2492"/>
          <a:ext cx="6492875"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2E8795E-F32D-6C49-B52C-D7C47D23230C}">
      <dsp:nvSpPr>
        <dsp:cNvPr id="0" name=""/>
        <dsp:cNvSpPr/>
      </dsp:nvSpPr>
      <dsp:spPr>
        <a:xfrm>
          <a:off x="0" y="2492"/>
          <a:ext cx="6492875" cy="17001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it-IT" sz="3100" i="1" kern="1200"/>
            <a:t>Die logischen Grundlagen der exakten Wissenschaften </a:t>
          </a:r>
          <a:r>
            <a:rPr lang="it-IT" sz="3100" kern="1200"/>
            <a:t>(I fondamenti logici delle scienze esatte), 1910</a:t>
          </a:r>
          <a:endParaRPr lang="en-US" sz="3100" kern="1200"/>
        </a:p>
      </dsp:txBody>
      <dsp:txXfrm>
        <a:off x="0" y="2492"/>
        <a:ext cx="6492875" cy="1700138"/>
      </dsp:txXfrm>
    </dsp:sp>
    <dsp:sp modelId="{1F2598A3-2636-CD4F-93FA-BE27351AC371}">
      <dsp:nvSpPr>
        <dsp:cNvPr id="0" name=""/>
        <dsp:cNvSpPr/>
      </dsp:nvSpPr>
      <dsp:spPr>
        <a:xfrm>
          <a:off x="0" y="1702630"/>
          <a:ext cx="6492875" cy="0"/>
        </a:xfrm>
        <a:prstGeom prst="line">
          <a:avLst/>
        </a:prstGeom>
        <a:solidFill>
          <a:schemeClr val="accent2">
            <a:hueOff val="-727682"/>
            <a:satOff val="-41964"/>
            <a:lumOff val="4314"/>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900A0AF-5F68-B748-BBFD-4B0D5CBFA61F}">
      <dsp:nvSpPr>
        <dsp:cNvPr id="0" name=""/>
        <dsp:cNvSpPr/>
      </dsp:nvSpPr>
      <dsp:spPr>
        <a:xfrm>
          <a:off x="0" y="1702630"/>
          <a:ext cx="6492875" cy="17001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it-IT" sz="3100" i="1" kern="1200"/>
            <a:t>Allgemeine Psychologie nach kritischer Methode </a:t>
          </a:r>
          <a:r>
            <a:rPr lang="it-IT" sz="3100" kern="1200"/>
            <a:t>(Psicologia generale secondo il metodo critico), 1912</a:t>
          </a:r>
          <a:endParaRPr lang="en-US" sz="3100" kern="1200"/>
        </a:p>
      </dsp:txBody>
      <dsp:txXfrm>
        <a:off x="0" y="1702630"/>
        <a:ext cx="6492875" cy="1700138"/>
      </dsp:txXfrm>
    </dsp:sp>
    <dsp:sp modelId="{865A2AFF-43E8-7F41-9DA1-5E32AFA402A6}">
      <dsp:nvSpPr>
        <dsp:cNvPr id="0" name=""/>
        <dsp:cNvSpPr/>
      </dsp:nvSpPr>
      <dsp:spPr>
        <a:xfrm>
          <a:off x="0" y="3402769"/>
          <a:ext cx="6492875"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5D58D3C-7F4B-724C-9C15-4A37606582FD}">
      <dsp:nvSpPr>
        <dsp:cNvPr id="0" name=""/>
        <dsp:cNvSpPr/>
      </dsp:nvSpPr>
      <dsp:spPr>
        <a:xfrm>
          <a:off x="0" y="3402769"/>
          <a:ext cx="6492875" cy="17001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it-IT" sz="3100" i="1" kern="1200"/>
            <a:t>Platos Ideenlehre </a:t>
          </a:r>
          <a:r>
            <a:rPr lang="it-IT" sz="3100" kern="1200"/>
            <a:t>(La dottrina platonica delle idee), 1903 e 1921</a:t>
          </a:r>
          <a:endParaRPr lang="en-US" sz="3100" kern="1200"/>
        </a:p>
      </dsp:txBody>
      <dsp:txXfrm>
        <a:off x="0" y="3402769"/>
        <a:ext cx="6492875" cy="170013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718015-27F1-A64C-80FC-26BEB414FD4D}">
      <dsp:nvSpPr>
        <dsp:cNvPr id="0" name=""/>
        <dsp:cNvSpPr/>
      </dsp:nvSpPr>
      <dsp:spPr>
        <a:xfrm>
          <a:off x="0" y="895350"/>
          <a:ext cx="9144000" cy="59690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43180" rIns="64770" bIns="43180" numCol="1" spcCol="1270" anchor="ctr" anchorCtr="0">
          <a:noAutofit/>
        </a:bodyPr>
        <a:lstStyle/>
        <a:p>
          <a:pPr marL="0" lvl="0" indent="0" algn="ctr" defTabSz="1511300">
            <a:lnSpc>
              <a:spcPct val="90000"/>
            </a:lnSpc>
            <a:spcBef>
              <a:spcPct val="0"/>
            </a:spcBef>
            <a:spcAft>
              <a:spcPct val="35000"/>
            </a:spcAft>
            <a:buNone/>
          </a:pPr>
          <a:r>
            <a:rPr lang="it-IT" sz="3400" kern="1200"/>
            <a:t>Scuola del Baden</a:t>
          </a:r>
        </a:p>
      </dsp:txBody>
      <dsp:txXfrm>
        <a:off x="17483" y="912833"/>
        <a:ext cx="9109034" cy="56193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45305A-73D1-0C40-A0A3-3854D21E25C5}">
      <dsp:nvSpPr>
        <dsp:cNvPr id="0" name=""/>
        <dsp:cNvSpPr/>
      </dsp:nvSpPr>
      <dsp:spPr>
        <a:xfrm>
          <a:off x="0" y="11873"/>
          <a:ext cx="9144000" cy="50368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it-IT" sz="2100" kern="1200"/>
            <a:t>Wilhelm Windelband (1848-1915)</a:t>
          </a:r>
        </a:p>
      </dsp:txBody>
      <dsp:txXfrm>
        <a:off x="24588" y="36461"/>
        <a:ext cx="9094824" cy="454509"/>
      </dsp:txXfrm>
    </dsp:sp>
    <dsp:sp modelId="{BD234996-C419-6444-8A1B-4D2D30AF9D3C}">
      <dsp:nvSpPr>
        <dsp:cNvPr id="0" name=""/>
        <dsp:cNvSpPr/>
      </dsp:nvSpPr>
      <dsp:spPr>
        <a:xfrm>
          <a:off x="0" y="576038"/>
          <a:ext cx="9144000" cy="50368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it-IT" sz="2100" kern="1200"/>
            <a:t>Heinrick Rickert (1863-1936)</a:t>
          </a:r>
        </a:p>
      </dsp:txBody>
      <dsp:txXfrm>
        <a:off x="24588" y="600626"/>
        <a:ext cx="9094824" cy="454509"/>
      </dsp:txXfrm>
    </dsp:sp>
    <dsp:sp modelId="{B41BA842-FBC6-344F-A564-2823D60872B4}">
      <dsp:nvSpPr>
        <dsp:cNvPr id="0" name=""/>
        <dsp:cNvSpPr/>
      </dsp:nvSpPr>
      <dsp:spPr>
        <a:xfrm>
          <a:off x="0" y="1140203"/>
          <a:ext cx="9144000" cy="50368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it-IT" sz="2100" kern="1200"/>
            <a:t>Emil Lask (1875-1915)</a:t>
          </a:r>
        </a:p>
      </dsp:txBody>
      <dsp:txXfrm>
        <a:off x="24588" y="1164791"/>
        <a:ext cx="9094824" cy="454509"/>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8/layout/PictureAccentList">
  <dgm:title val=""/>
  <dgm:desc val=""/>
  <dgm:catLst>
    <dgm:cat type="picture" pri="14000"/>
    <dgm:cat type="list" pri="14500"/>
  </dgm:catLst>
  <dgm:sampData>
    <dgm:dataModel>
      <dgm:ptLst>
        <dgm:pt modelId="0" type="doc"/>
        <dgm:pt modelId="1">
          <dgm:prSet phldr="1"/>
        </dgm:pt>
        <dgm:pt modelId="11">
          <dgm:prSet phldr="1"/>
        </dgm:pt>
        <dgm:pt modelId="12">
          <dgm:prSet phldr="1"/>
        </dgm:pt>
      </dgm:ptLst>
      <dgm:cxnLst>
        <dgm:cxn modelId="4" srcId="0" destId="1" srcOrd="0" destOrd="0"/>
        <dgm:cxn modelId="5" srcId="1" destId="11" srcOrd="0" destOrd="0"/>
        <dgm:cxn modelId="6" srcId="1" destId="12" srcOrd="1" destOrd="0"/>
      </dgm:cxnLst>
      <dgm:bg/>
      <dgm:whole/>
    </dgm:dataModel>
  </dgm:sampData>
  <dgm:style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styleData>
  <dgm:clr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clrData>
  <dgm:layoutNode name="layout">
    <dgm:varLst>
      <dgm:chMax/>
      <dgm:chPref/>
      <dgm:dir/>
      <dgm:animOne val="branch"/>
      <dgm:animLvl val="lvl"/>
      <dgm:resizeHandles/>
    </dgm:varLst>
    <dgm:choose name="Name0">
      <dgm:if name="Name1" func="var" arg="dir" op="equ" val="norm">
        <dgm:alg type="hierChild">
          <dgm:param type="linDir" val="fromL"/>
        </dgm:alg>
      </dgm:if>
      <dgm:else name="Name2">
        <dgm:alg type="hierChild">
          <dgm:param type="linDir" val="fromL"/>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primFontSz" for="des" forName="childText" refType="primFontSz" refFor="des" refForName="rootText" op="lte"/>
      <dgm:constr type="w" for="des" forName="rootComposite" refType="w" fact="4"/>
      <dgm:constr type="h" for="des" forName="rootComposite" refType="h"/>
      <dgm:constr type="w" for="des" forName="childComposite" refType="w" refFor="des" refForName="rootComposite"/>
      <dgm:constr type="h" for="des" forName="childComposite" refType="h" refFor="des" refForName="rootComposite"/>
      <dgm:constr type="sibSp" refType="w" refFor="des" refForName="rootComposite" fact="0.1"/>
      <dgm:constr type="sibSp" for="des" forName="childShape" refType="h" refFor="des" refForName="rootComposite" fact="0.12"/>
      <dgm:constr type="sp" for="des" forName="root" refType="h" refFor="des" refForName="rootComposite" fact="0.18"/>
    </dgm:constrLst>
    <dgm:ruleLst/>
    <dgm:forEach name="Name3" axis="ch">
      <dgm:forEach name="Name4" axis="self" ptType="node" cnt="1">
        <dgm:layoutNode name="root">
          <dgm:varLst>
            <dgm:chMax/>
            <dgm:chPref val="4"/>
          </dgm:varLst>
          <dgm:alg type="hierRoot"/>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onstrLst>
              <dgm:constr type="l" for="ch" forName="rootText"/>
              <dgm:constr type="t" for="ch" forName="rootText"/>
              <dgm:constr type="w" for="ch" forName="rootText" refType="w"/>
              <dgm:constr type="h" for="ch" forName="rootText" refType="h"/>
            </dgm:constrLst>
            <dgm:ruleLst/>
            <dgm:layoutNode name="rootText" styleLbl="node0">
              <dgm:varLst>
                <dgm:chMax/>
                <dgm:chPref val="4"/>
              </dgm:varLst>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5" axis="ch">
              <dgm:forEach name="Name6" axis="self" ptType="node">
                <dgm:layoutNode name="childComposite">
                  <dgm:varLst>
                    <dgm:chMax val="0"/>
                    <dgm:chPref val="0"/>
                  </dgm:varLst>
                  <dgm:alg type="composite"/>
                  <dgm:shape xmlns:r="http://schemas.openxmlformats.org/officeDocument/2006/relationships" r:blip="">
                    <dgm:adjLst/>
                  </dgm:shape>
                  <dgm:presOf/>
                  <dgm:choose name="Name7">
                    <dgm:if name="Name8" func="var" arg="dir" op="equ" val="norm">
                      <dgm:constrLst>
                        <dgm:constr type="w" for="ch" forName="Image" refType="h"/>
                        <dgm:constr type="h" for="ch" forName="Image" refType="h"/>
                        <dgm:constr type="l" for="ch" forName="Image"/>
                        <dgm:constr type="t" for="ch" forName="Image"/>
                        <dgm:constr type="h" for="ch" forName="childText" refType="h"/>
                        <dgm:constr type="l" for="ch" forName="childText" refType="w" refFor="ch" refForName="Image" fact="1.06"/>
                        <dgm:constr type="t" for="ch" forName="childText"/>
                      </dgm:constrLst>
                    </dgm:if>
                    <dgm:else name="Name9">
                      <dgm:constrLst>
                        <dgm:constr type="w" for="ch" forName="Image" refType="h"/>
                        <dgm:constr type="h" for="ch" forName="Image" refType="h"/>
                        <dgm:constr type="r" for="ch" forName="Image" refType="w"/>
                        <dgm:constr type="t" for="ch" forName="Image"/>
                        <dgm:constr type="h" for="ch" forName="childText" refType="h"/>
                        <dgm:constr type="t" for="ch" forName="childText"/>
                        <dgm:constr type="wOff" for="ch" forName="childText" refType="w" refFor="ch" refForName="Image" fact="-1.06"/>
                      </dgm:constrLst>
                    </dgm:else>
                  </dgm:choose>
                  <dgm:ruleLst/>
                  <dgm:layoutNode name="Image" styleLbl="node1">
                    <dgm:alg type="sp"/>
                    <dgm:shape xmlns:r="http://schemas.openxmlformats.org/officeDocument/2006/relationships" type="roundRect" r:blip="" blipPhldr="1">
                      <dgm:adjLst>
                        <dgm:adj idx="1" val="0.1667"/>
                      </dgm:adjLst>
                    </dgm:shape>
                    <dgm:presOf/>
                  </dgm:layoutNode>
                  <dgm:layoutNode name="childText" styleLbl="lnNode1">
                    <dgm:varLst>
                      <dgm:chMax val="0"/>
                      <dgm:chPref val="0"/>
                      <dgm:bulletEnabled val="1"/>
                    </dgm:varLst>
                    <dgm:alg type="tx"/>
                    <dgm:shape xmlns:r="http://schemas.openxmlformats.org/officeDocument/2006/relationships" type="roundRect" r:blip="">
                      <dgm:adjLst>
                        <dgm:adj idx="1" val="0.1667"/>
                      </dgm:adjLst>
                    </dgm:shape>
                    <dgm:presOf axis="self desOrSelf" ptType="node node" st="1 1" cnt="1 0"/>
                    <dgm:ruleLst>
                      <dgm:rule type="primFontSz" val="5" fact="NaN" max="NaN"/>
                    </dgm:ruleLst>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24C8951-6FDB-EC14-D760-99BE36461BC9}"/>
              </a:ext>
            </a:extLst>
          </p:cNvPr>
          <p:cNvSpPr>
            <a:spLocks noGrp="1"/>
          </p:cNvSpPr>
          <p:nvPr>
            <p:ph type="ctrTitle"/>
          </p:nvPr>
        </p:nvSpPr>
        <p:spPr>
          <a:xfrm>
            <a:off x="1524000" y="1122363"/>
            <a:ext cx="9144000" cy="2387600"/>
          </a:xfrm>
        </p:spPr>
        <p:txBody>
          <a:bodyPr anchor="b"/>
          <a:lstStyle>
            <a:lvl1pPr algn="ctr">
              <a:defRPr sz="6000"/>
            </a:lvl1pPr>
          </a:lstStyle>
          <a:p>
            <a:r>
              <a:rPr lang="it-IT"/>
              <a:t>Fare clic per modificare lo stile del titolo dello schema</a:t>
            </a:r>
          </a:p>
        </p:txBody>
      </p:sp>
      <p:sp>
        <p:nvSpPr>
          <p:cNvPr id="3" name="Sottotitolo 2">
            <a:extLst>
              <a:ext uri="{FF2B5EF4-FFF2-40B4-BE49-F238E27FC236}">
                <a16:creationId xmlns:a16="http://schemas.microsoft.com/office/drawing/2014/main" id="{B1930659-7041-FD0C-7275-22FD69052E9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p>
        </p:txBody>
      </p:sp>
      <p:sp>
        <p:nvSpPr>
          <p:cNvPr id="4" name="Segnaposto data 3">
            <a:extLst>
              <a:ext uri="{FF2B5EF4-FFF2-40B4-BE49-F238E27FC236}">
                <a16:creationId xmlns:a16="http://schemas.microsoft.com/office/drawing/2014/main" id="{3A1061AC-ACF3-AAF2-39E9-FE8055F3BC88}"/>
              </a:ext>
            </a:extLst>
          </p:cNvPr>
          <p:cNvSpPr>
            <a:spLocks noGrp="1"/>
          </p:cNvSpPr>
          <p:nvPr>
            <p:ph type="dt" sz="half" idx="10"/>
          </p:nvPr>
        </p:nvSpPr>
        <p:spPr/>
        <p:txBody>
          <a:bodyPr/>
          <a:lstStyle/>
          <a:p>
            <a:fld id="{D0D95F83-CF9B-6440-8CC6-66ED0471A368}" type="datetimeFigureOut">
              <a:t>01/02/23</a:t>
            </a:fld>
            <a:endParaRPr lang="it-IT"/>
          </a:p>
        </p:txBody>
      </p:sp>
      <p:sp>
        <p:nvSpPr>
          <p:cNvPr id="5" name="Segnaposto piè di pagina 4">
            <a:extLst>
              <a:ext uri="{FF2B5EF4-FFF2-40B4-BE49-F238E27FC236}">
                <a16:creationId xmlns:a16="http://schemas.microsoft.com/office/drawing/2014/main" id="{81C96AA9-DC46-ED4A-B073-F96AFEAB446C}"/>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A09391A6-5521-509C-8B77-A81C2DF2CBDD}"/>
              </a:ext>
            </a:extLst>
          </p:cNvPr>
          <p:cNvSpPr>
            <a:spLocks noGrp="1"/>
          </p:cNvSpPr>
          <p:nvPr>
            <p:ph type="sldNum" sz="quarter" idx="12"/>
          </p:nvPr>
        </p:nvSpPr>
        <p:spPr/>
        <p:txBody>
          <a:bodyPr/>
          <a:lstStyle/>
          <a:p>
            <a:fld id="{3DFA40C6-DD56-314F-843D-6BBBEB3D9E33}" type="slidenum">
              <a:t>‹N›</a:t>
            </a:fld>
            <a:endParaRPr lang="it-IT"/>
          </a:p>
        </p:txBody>
      </p:sp>
    </p:spTree>
    <p:extLst>
      <p:ext uri="{BB962C8B-B14F-4D97-AF65-F5344CB8AC3E}">
        <p14:creationId xmlns:p14="http://schemas.microsoft.com/office/powerpoint/2010/main" val="3632079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60A494C-5739-AC83-AD0A-1EBC7448E74C}"/>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FC887681-7E3E-8DEC-6664-972AE89E39B3}"/>
              </a:ext>
            </a:extLst>
          </p:cNvPr>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C503060F-1ADD-98F8-987D-8C21A58B18EC}"/>
              </a:ext>
            </a:extLst>
          </p:cNvPr>
          <p:cNvSpPr>
            <a:spLocks noGrp="1"/>
          </p:cNvSpPr>
          <p:nvPr>
            <p:ph type="dt" sz="half" idx="10"/>
          </p:nvPr>
        </p:nvSpPr>
        <p:spPr/>
        <p:txBody>
          <a:bodyPr/>
          <a:lstStyle/>
          <a:p>
            <a:fld id="{D0D95F83-CF9B-6440-8CC6-66ED0471A368}" type="datetimeFigureOut">
              <a:t>01/02/23</a:t>
            </a:fld>
            <a:endParaRPr lang="it-IT"/>
          </a:p>
        </p:txBody>
      </p:sp>
      <p:sp>
        <p:nvSpPr>
          <p:cNvPr id="5" name="Segnaposto piè di pagina 4">
            <a:extLst>
              <a:ext uri="{FF2B5EF4-FFF2-40B4-BE49-F238E27FC236}">
                <a16:creationId xmlns:a16="http://schemas.microsoft.com/office/drawing/2014/main" id="{FE086613-8382-231D-E850-33F3EB162691}"/>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A7929541-27D2-539E-6AD5-03EE0838E8A1}"/>
              </a:ext>
            </a:extLst>
          </p:cNvPr>
          <p:cNvSpPr>
            <a:spLocks noGrp="1"/>
          </p:cNvSpPr>
          <p:nvPr>
            <p:ph type="sldNum" sz="quarter" idx="12"/>
          </p:nvPr>
        </p:nvSpPr>
        <p:spPr/>
        <p:txBody>
          <a:bodyPr/>
          <a:lstStyle/>
          <a:p>
            <a:fld id="{3DFA40C6-DD56-314F-843D-6BBBEB3D9E33}" type="slidenum">
              <a:t>‹N›</a:t>
            </a:fld>
            <a:endParaRPr lang="it-IT"/>
          </a:p>
        </p:txBody>
      </p:sp>
    </p:spTree>
    <p:extLst>
      <p:ext uri="{BB962C8B-B14F-4D97-AF65-F5344CB8AC3E}">
        <p14:creationId xmlns:p14="http://schemas.microsoft.com/office/powerpoint/2010/main" val="2228678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4D5FB26-694A-87DD-37E2-AABAF335CA88}"/>
              </a:ext>
            </a:extLst>
          </p:cNvPr>
          <p:cNvSpPr>
            <a:spLocks noGrp="1"/>
          </p:cNvSpPr>
          <p:nvPr>
            <p:ph type="title"/>
          </p:nvPr>
        </p:nvSpPr>
        <p:spPr>
          <a:xfrm>
            <a:off x="831850" y="1709738"/>
            <a:ext cx="10515600" cy="2852737"/>
          </a:xfrm>
        </p:spPr>
        <p:txBody>
          <a:bodyPr anchor="b"/>
          <a:lstStyle>
            <a:lvl1pPr>
              <a:defRPr sz="6000"/>
            </a:lvl1pPr>
          </a:lstStyle>
          <a:p>
            <a:r>
              <a:rPr lang="it-IT"/>
              <a:t>Fare clic per modificare lo stile del titolo dello schema</a:t>
            </a:r>
          </a:p>
        </p:txBody>
      </p:sp>
      <p:sp>
        <p:nvSpPr>
          <p:cNvPr id="3" name="Segnaposto testo 2">
            <a:extLst>
              <a:ext uri="{FF2B5EF4-FFF2-40B4-BE49-F238E27FC236}">
                <a16:creationId xmlns:a16="http://schemas.microsoft.com/office/drawing/2014/main" id="{96D1E274-87AA-59DA-ABA9-52EB920E67A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a:t>Fare clic per modificare gli stili del testo dello schema</a:t>
            </a:r>
          </a:p>
        </p:txBody>
      </p:sp>
      <p:sp>
        <p:nvSpPr>
          <p:cNvPr id="4" name="Segnaposto data 3">
            <a:extLst>
              <a:ext uri="{FF2B5EF4-FFF2-40B4-BE49-F238E27FC236}">
                <a16:creationId xmlns:a16="http://schemas.microsoft.com/office/drawing/2014/main" id="{E5471131-44F1-37D9-B8EE-55B6CD975940}"/>
              </a:ext>
            </a:extLst>
          </p:cNvPr>
          <p:cNvSpPr>
            <a:spLocks noGrp="1"/>
          </p:cNvSpPr>
          <p:nvPr>
            <p:ph type="dt" sz="half" idx="10"/>
          </p:nvPr>
        </p:nvSpPr>
        <p:spPr/>
        <p:txBody>
          <a:bodyPr/>
          <a:lstStyle/>
          <a:p>
            <a:fld id="{D0D95F83-CF9B-6440-8CC6-66ED0471A368}" type="datetimeFigureOut">
              <a:t>01/02/23</a:t>
            </a:fld>
            <a:endParaRPr lang="it-IT"/>
          </a:p>
        </p:txBody>
      </p:sp>
      <p:sp>
        <p:nvSpPr>
          <p:cNvPr id="5" name="Segnaposto piè di pagina 4">
            <a:extLst>
              <a:ext uri="{FF2B5EF4-FFF2-40B4-BE49-F238E27FC236}">
                <a16:creationId xmlns:a16="http://schemas.microsoft.com/office/drawing/2014/main" id="{2CB90A9A-9CC9-BEF4-66A7-A8255E5E7890}"/>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ADEFE8C2-3EB0-5E31-9123-22494370E238}"/>
              </a:ext>
            </a:extLst>
          </p:cNvPr>
          <p:cNvSpPr>
            <a:spLocks noGrp="1"/>
          </p:cNvSpPr>
          <p:nvPr>
            <p:ph type="sldNum" sz="quarter" idx="12"/>
          </p:nvPr>
        </p:nvSpPr>
        <p:spPr/>
        <p:txBody>
          <a:bodyPr/>
          <a:lstStyle/>
          <a:p>
            <a:fld id="{3DFA40C6-DD56-314F-843D-6BBBEB3D9E33}" type="slidenum">
              <a:t>‹N›</a:t>
            </a:fld>
            <a:endParaRPr lang="it-IT"/>
          </a:p>
        </p:txBody>
      </p:sp>
    </p:spTree>
    <p:extLst>
      <p:ext uri="{BB962C8B-B14F-4D97-AF65-F5344CB8AC3E}">
        <p14:creationId xmlns:p14="http://schemas.microsoft.com/office/powerpoint/2010/main" val="8681562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7441695-B9E6-FDDE-0502-204AEF77FAC7}"/>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1DCAC5AF-8A04-38D9-764B-AB9EF147DAB1}"/>
              </a:ext>
            </a:extLst>
          </p:cNvPr>
          <p:cNvSpPr>
            <a:spLocks noGrp="1"/>
          </p:cNvSpPr>
          <p:nvPr>
            <p:ph sz="half" idx="1"/>
          </p:nvPr>
        </p:nvSpPr>
        <p:spPr>
          <a:xfrm>
            <a:off x="838200" y="1825625"/>
            <a:ext cx="51816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a:extLst>
              <a:ext uri="{FF2B5EF4-FFF2-40B4-BE49-F238E27FC236}">
                <a16:creationId xmlns:a16="http://schemas.microsoft.com/office/drawing/2014/main" id="{18789942-519B-06B7-84AA-90E6050BFE12}"/>
              </a:ext>
            </a:extLst>
          </p:cNvPr>
          <p:cNvSpPr>
            <a:spLocks noGrp="1"/>
          </p:cNvSpPr>
          <p:nvPr>
            <p:ph sz="half" idx="2"/>
          </p:nvPr>
        </p:nvSpPr>
        <p:spPr>
          <a:xfrm>
            <a:off x="6172200" y="1825625"/>
            <a:ext cx="51816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a:extLst>
              <a:ext uri="{FF2B5EF4-FFF2-40B4-BE49-F238E27FC236}">
                <a16:creationId xmlns:a16="http://schemas.microsoft.com/office/drawing/2014/main" id="{C21FEC52-97F6-49AA-5A73-BC7CDF80403A}"/>
              </a:ext>
            </a:extLst>
          </p:cNvPr>
          <p:cNvSpPr>
            <a:spLocks noGrp="1"/>
          </p:cNvSpPr>
          <p:nvPr>
            <p:ph type="dt" sz="half" idx="10"/>
          </p:nvPr>
        </p:nvSpPr>
        <p:spPr/>
        <p:txBody>
          <a:bodyPr/>
          <a:lstStyle/>
          <a:p>
            <a:fld id="{D0D95F83-CF9B-6440-8CC6-66ED0471A368}" type="datetimeFigureOut">
              <a:t>01/02/23</a:t>
            </a:fld>
            <a:endParaRPr lang="it-IT"/>
          </a:p>
        </p:txBody>
      </p:sp>
      <p:sp>
        <p:nvSpPr>
          <p:cNvPr id="6" name="Segnaposto piè di pagina 5">
            <a:extLst>
              <a:ext uri="{FF2B5EF4-FFF2-40B4-BE49-F238E27FC236}">
                <a16:creationId xmlns:a16="http://schemas.microsoft.com/office/drawing/2014/main" id="{A1A12058-9BA2-D75B-1523-8E005AA8CE44}"/>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9B3174FE-6EFC-1752-4C06-41D3B47DADFC}"/>
              </a:ext>
            </a:extLst>
          </p:cNvPr>
          <p:cNvSpPr>
            <a:spLocks noGrp="1"/>
          </p:cNvSpPr>
          <p:nvPr>
            <p:ph type="sldNum" sz="quarter" idx="12"/>
          </p:nvPr>
        </p:nvSpPr>
        <p:spPr/>
        <p:txBody>
          <a:bodyPr/>
          <a:lstStyle/>
          <a:p>
            <a:fld id="{3DFA40C6-DD56-314F-843D-6BBBEB3D9E33}" type="slidenum">
              <a:t>‹N›</a:t>
            </a:fld>
            <a:endParaRPr lang="it-IT"/>
          </a:p>
        </p:txBody>
      </p:sp>
    </p:spTree>
    <p:extLst>
      <p:ext uri="{BB962C8B-B14F-4D97-AF65-F5344CB8AC3E}">
        <p14:creationId xmlns:p14="http://schemas.microsoft.com/office/powerpoint/2010/main" val="31156136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B8A182CA-AFA7-4464-5628-ED97313E7ED5}"/>
              </a:ext>
            </a:extLst>
          </p:cNvPr>
          <p:cNvSpPr>
            <a:spLocks noGrp="1"/>
          </p:cNvSpPr>
          <p:nvPr>
            <p:ph type="title"/>
          </p:nvPr>
        </p:nvSpPr>
        <p:spPr>
          <a:xfrm>
            <a:off x="839788" y="365125"/>
            <a:ext cx="10515600" cy="1325563"/>
          </a:xfrm>
        </p:spPr>
        <p:txBody>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id="{87D3A408-E15A-F166-9700-B4BDD2369DB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a:extLst>
              <a:ext uri="{FF2B5EF4-FFF2-40B4-BE49-F238E27FC236}">
                <a16:creationId xmlns:a16="http://schemas.microsoft.com/office/drawing/2014/main" id="{92C8C1FE-3032-F2B2-1A70-D16A008C22F0}"/>
              </a:ext>
            </a:extLst>
          </p:cNvPr>
          <p:cNvSpPr>
            <a:spLocks noGrp="1"/>
          </p:cNvSpPr>
          <p:nvPr>
            <p:ph sz="half" idx="2"/>
          </p:nvPr>
        </p:nvSpPr>
        <p:spPr>
          <a:xfrm>
            <a:off x="839788" y="2505075"/>
            <a:ext cx="5157787"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a:extLst>
              <a:ext uri="{FF2B5EF4-FFF2-40B4-BE49-F238E27FC236}">
                <a16:creationId xmlns:a16="http://schemas.microsoft.com/office/drawing/2014/main" id="{68B18CB8-5303-80DD-8296-B94BAC29B09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a:extLst>
              <a:ext uri="{FF2B5EF4-FFF2-40B4-BE49-F238E27FC236}">
                <a16:creationId xmlns:a16="http://schemas.microsoft.com/office/drawing/2014/main" id="{169A601E-57B2-6416-FB08-0A9F0BDA6B26}"/>
              </a:ext>
            </a:extLst>
          </p:cNvPr>
          <p:cNvSpPr>
            <a:spLocks noGrp="1"/>
          </p:cNvSpPr>
          <p:nvPr>
            <p:ph sz="quarter" idx="4"/>
          </p:nvPr>
        </p:nvSpPr>
        <p:spPr>
          <a:xfrm>
            <a:off x="6172200" y="2505075"/>
            <a:ext cx="5183188"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a:extLst>
              <a:ext uri="{FF2B5EF4-FFF2-40B4-BE49-F238E27FC236}">
                <a16:creationId xmlns:a16="http://schemas.microsoft.com/office/drawing/2014/main" id="{10ACFA05-0B7A-E56C-A1B2-2A718E73D927}"/>
              </a:ext>
            </a:extLst>
          </p:cNvPr>
          <p:cNvSpPr>
            <a:spLocks noGrp="1"/>
          </p:cNvSpPr>
          <p:nvPr>
            <p:ph type="dt" sz="half" idx="10"/>
          </p:nvPr>
        </p:nvSpPr>
        <p:spPr/>
        <p:txBody>
          <a:bodyPr/>
          <a:lstStyle/>
          <a:p>
            <a:fld id="{D0D95F83-CF9B-6440-8CC6-66ED0471A368}" type="datetimeFigureOut">
              <a:t>01/02/23</a:t>
            </a:fld>
            <a:endParaRPr lang="it-IT"/>
          </a:p>
        </p:txBody>
      </p:sp>
      <p:sp>
        <p:nvSpPr>
          <p:cNvPr id="8" name="Segnaposto piè di pagina 7">
            <a:extLst>
              <a:ext uri="{FF2B5EF4-FFF2-40B4-BE49-F238E27FC236}">
                <a16:creationId xmlns:a16="http://schemas.microsoft.com/office/drawing/2014/main" id="{14538768-401C-8F92-3FF4-BFC37DCCB5F9}"/>
              </a:ext>
            </a:extLst>
          </p:cNvPr>
          <p:cNvSpPr>
            <a:spLocks noGrp="1"/>
          </p:cNvSpPr>
          <p:nvPr>
            <p:ph type="ftr" sz="quarter" idx="11"/>
          </p:nvPr>
        </p:nvSpPr>
        <p:spPr/>
        <p:txBody>
          <a:bodyPr/>
          <a:lstStyle/>
          <a:p>
            <a:endParaRPr lang="it-IT"/>
          </a:p>
        </p:txBody>
      </p:sp>
      <p:sp>
        <p:nvSpPr>
          <p:cNvPr id="9" name="Segnaposto numero diapositiva 8">
            <a:extLst>
              <a:ext uri="{FF2B5EF4-FFF2-40B4-BE49-F238E27FC236}">
                <a16:creationId xmlns:a16="http://schemas.microsoft.com/office/drawing/2014/main" id="{58F5867E-36FC-F657-9CC6-A439B388BC03}"/>
              </a:ext>
            </a:extLst>
          </p:cNvPr>
          <p:cNvSpPr>
            <a:spLocks noGrp="1"/>
          </p:cNvSpPr>
          <p:nvPr>
            <p:ph type="sldNum" sz="quarter" idx="12"/>
          </p:nvPr>
        </p:nvSpPr>
        <p:spPr/>
        <p:txBody>
          <a:bodyPr/>
          <a:lstStyle/>
          <a:p>
            <a:fld id="{3DFA40C6-DD56-314F-843D-6BBBEB3D9E33}" type="slidenum">
              <a:t>‹N›</a:t>
            </a:fld>
            <a:endParaRPr lang="it-IT"/>
          </a:p>
        </p:txBody>
      </p:sp>
    </p:spTree>
    <p:extLst>
      <p:ext uri="{BB962C8B-B14F-4D97-AF65-F5344CB8AC3E}">
        <p14:creationId xmlns:p14="http://schemas.microsoft.com/office/powerpoint/2010/main" val="37897878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B77FDB8-9241-9AFE-CE77-E7AC87EF588A}"/>
              </a:ext>
            </a:extLst>
          </p:cNvPr>
          <p:cNvSpPr>
            <a:spLocks noGrp="1"/>
          </p:cNvSpPr>
          <p:nvPr>
            <p:ph type="title"/>
          </p:nvPr>
        </p:nvSpPr>
        <p:spPr/>
        <p:txBody>
          <a:bodyPr/>
          <a:lstStyle/>
          <a:p>
            <a:r>
              <a:rPr lang="it-IT"/>
              <a:t>Fare clic per modificare lo stile del titolo dello schema</a:t>
            </a:r>
          </a:p>
        </p:txBody>
      </p:sp>
      <p:sp>
        <p:nvSpPr>
          <p:cNvPr id="3" name="Segnaposto data 2">
            <a:extLst>
              <a:ext uri="{FF2B5EF4-FFF2-40B4-BE49-F238E27FC236}">
                <a16:creationId xmlns:a16="http://schemas.microsoft.com/office/drawing/2014/main" id="{8C2FFBA3-8F11-8DC6-9FC5-282C134DBCD2}"/>
              </a:ext>
            </a:extLst>
          </p:cNvPr>
          <p:cNvSpPr>
            <a:spLocks noGrp="1"/>
          </p:cNvSpPr>
          <p:nvPr>
            <p:ph type="dt" sz="half" idx="10"/>
          </p:nvPr>
        </p:nvSpPr>
        <p:spPr/>
        <p:txBody>
          <a:bodyPr/>
          <a:lstStyle/>
          <a:p>
            <a:fld id="{D0D95F83-CF9B-6440-8CC6-66ED0471A368}" type="datetimeFigureOut">
              <a:t>01/02/23</a:t>
            </a:fld>
            <a:endParaRPr lang="it-IT"/>
          </a:p>
        </p:txBody>
      </p:sp>
      <p:sp>
        <p:nvSpPr>
          <p:cNvPr id="4" name="Segnaposto piè di pagina 3">
            <a:extLst>
              <a:ext uri="{FF2B5EF4-FFF2-40B4-BE49-F238E27FC236}">
                <a16:creationId xmlns:a16="http://schemas.microsoft.com/office/drawing/2014/main" id="{847F22C8-0590-78BE-17C4-081F7F2E76B7}"/>
              </a:ext>
            </a:extLst>
          </p:cNvPr>
          <p:cNvSpPr>
            <a:spLocks noGrp="1"/>
          </p:cNvSpPr>
          <p:nvPr>
            <p:ph type="ftr" sz="quarter" idx="11"/>
          </p:nvPr>
        </p:nvSpPr>
        <p:spPr/>
        <p:txBody>
          <a:bodyPr/>
          <a:lstStyle/>
          <a:p>
            <a:endParaRPr lang="it-IT"/>
          </a:p>
        </p:txBody>
      </p:sp>
      <p:sp>
        <p:nvSpPr>
          <p:cNvPr id="5" name="Segnaposto numero diapositiva 4">
            <a:extLst>
              <a:ext uri="{FF2B5EF4-FFF2-40B4-BE49-F238E27FC236}">
                <a16:creationId xmlns:a16="http://schemas.microsoft.com/office/drawing/2014/main" id="{60C8303C-0526-DA16-3F27-9A4E586F9978}"/>
              </a:ext>
            </a:extLst>
          </p:cNvPr>
          <p:cNvSpPr>
            <a:spLocks noGrp="1"/>
          </p:cNvSpPr>
          <p:nvPr>
            <p:ph type="sldNum" sz="quarter" idx="12"/>
          </p:nvPr>
        </p:nvSpPr>
        <p:spPr/>
        <p:txBody>
          <a:bodyPr/>
          <a:lstStyle/>
          <a:p>
            <a:fld id="{3DFA40C6-DD56-314F-843D-6BBBEB3D9E33}" type="slidenum">
              <a:t>‹N›</a:t>
            </a:fld>
            <a:endParaRPr lang="it-IT"/>
          </a:p>
        </p:txBody>
      </p:sp>
    </p:spTree>
    <p:extLst>
      <p:ext uri="{BB962C8B-B14F-4D97-AF65-F5344CB8AC3E}">
        <p14:creationId xmlns:p14="http://schemas.microsoft.com/office/powerpoint/2010/main" val="6451077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a:extLst>
              <a:ext uri="{FF2B5EF4-FFF2-40B4-BE49-F238E27FC236}">
                <a16:creationId xmlns:a16="http://schemas.microsoft.com/office/drawing/2014/main" id="{D9D30CF6-E6B5-12F1-003F-A0567857971A}"/>
              </a:ext>
            </a:extLst>
          </p:cNvPr>
          <p:cNvSpPr>
            <a:spLocks noGrp="1"/>
          </p:cNvSpPr>
          <p:nvPr>
            <p:ph type="dt" sz="half" idx="10"/>
          </p:nvPr>
        </p:nvSpPr>
        <p:spPr/>
        <p:txBody>
          <a:bodyPr/>
          <a:lstStyle/>
          <a:p>
            <a:fld id="{D0D95F83-CF9B-6440-8CC6-66ED0471A368}" type="datetimeFigureOut">
              <a:t>01/02/23</a:t>
            </a:fld>
            <a:endParaRPr lang="it-IT"/>
          </a:p>
        </p:txBody>
      </p:sp>
      <p:sp>
        <p:nvSpPr>
          <p:cNvPr id="3" name="Segnaposto piè di pagina 2">
            <a:extLst>
              <a:ext uri="{FF2B5EF4-FFF2-40B4-BE49-F238E27FC236}">
                <a16:creationId xmlns:a16="http://schemas.microsoft.com/office/drawing/2014/main" id="{A4930198-0D91-E3BF-125D-D4CC25229636}"/>
              </a:ext>
            </a:extLst>
          </p:cNvPr>
          <p:cNvSpPr>
            <a:spLocks noGrp="1"/>
          </p:cNvSpPr>
          <p:nvPr>
            <p:ph type="ftr" sz="quarter" idx="11"/>
          </p:nvPr>
        </p:nvSpPr>
        <p:spPr/>
        <p:txBody>
          <a:bodyPr/>
          <a:lstStyle/>
          <a:p>
            <a:endParaRPr lang="it-IT"/>
          </a:p>
        </p:txBody>
      </p:sp>
      <p:sp>
        <p:nvSpPr>
          <p:cNvPr id="4" name="Segnaposto numero diapositiva 3">
            <a:extLst>
              <a:ext uri="{FF2B5EF4-FFF2-40B4-BE49-F238E27FC236}">
                <a16:creationId xmlns:a16="http://schemas.microsoft.com/office/drawing/2014/main" id="{81BB9573-69EF-AA84-BF24-E15DFCF40271}"/>
              </a:ext>
            </a:extLst>
          </p:cNvPr>
          <p:cNvSpPr>
            <a:spLocks noGrp="1"/>
          </p:cNvSpPr>
          <p:nvPr>
            <p:ph type="sldNum" sz="quarter" idx="12"/>
          </p:nvPr>
        </p:nvSpPr>
        <p:spPr/>
        <p:txBody>
          <a:bodyPr/>
          <a:lstStyle/>
          <a:p>
            <a:fld id="{3DFA40C6-DD56-314F-843D-6BBBEB3D9E33}" type="slidenum">
              <a:t>‹N›</a:t>
            </a:fld>
            <a:endParaRPr lang="it-IT"/>
          </a:p>
        </p:txBody>
      </p:sp>
    </p:spTree>
    <p:extLst>
      <p:ext uri="{BB962C8B-B14F-4D97-AF65-F5344CB8AC3E}">
        <p14:creationId xmlns:p14="http://schemas.microsoft.com/office/powerpoint/2010/main" val="31179713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71DED91A-F3F6-ACFB-A523-9E28AAFBEBA8}"/>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4BC93E79-B96C-F309-913F-D97D8370547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a:extLst>
              <a:ext uri="{FF2B5EF4-FFF2-40B4-BE49-F238E27FC236}">
                <a16:creationId xmlns:a16="http://schemas.microsoft.com/office/drawing/2014/main" id="{BB902AD1-8FDE-4537-5585-044D8949412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Segnaposto data 4">
            <a:extLst>
              <a:ext uri="{FF2B5EF4-FFF2-40B4-BE49-F238E27FC236}">
                <a16:creationId xmlns:a16="http://schemas.microsoft.com/office/drawing/2014/main" id="{72FBADFD-1619-0B6D-29B8-9BEA619C7458}"/>
              </a:ext>
            </a:extLst>
          </p:cNvPr>
          <p:cNvSpPr>
            <a:spLocks noGrp="1"/>
          </p:cNvSpPr>
          <p:nvPr>
            <p:ph type="dt" sz="half" idx="10"/>
          </p:nvPr>
        </p:nvSpPr>
        <p:spPr/>
        <p:txBody>
          <a:bodyPr/>
          <a:lstStyle/>
          <a:p>
            <a:fld id="{D0D95F83-CF9B-6440-8CC6-66ED0471A368}" type="datetimeFigureOut">
              <a:t>01/02/23</a:t>
            </a:fld>
            <a:endParaRPr lang="it-IT"/>
          </a:p>
        </p:txBody>
      </p:sp>
      <p:sp>
        <p:nvSpPr>
          <p:cNvPr id="6" name="Segnaposto piè di pagina 5">
            <a:extLst>
              <a:ext uri="{FF2B5EF4-FFF2-40B4-BE49-F238E27FC236}">
                <a16:creationId xmlns:a16="http://schemas.microsoft.com/office/drawing/2014/main" id="{6B662BB7-C045-CE63-989C-97674810840A}"/>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37FE1505-4B48-C040-A843-86C5B6307E4A}"/>
              </a:ext>
            </a:extLst>
          </p:cNvPr>
          <p:cNvSpPr>
            <a:spLocks noGrp="1"/>
          </p:cNvSpPr>
          <p:nvPr>
            <p:ph type="sldNum" sz="quarter" idx="12"/>
          </p:nvPr>
        </p:nvSpPr>
        <p:spPr/>
        <p:txBody>
          <a:bodyPr/>
          <a:lstStyle/>
          <a:p>
            <a:fld id="{3DFA40C6-DD56-314F-843D-6BBBEB3D9E33}" type="slidenum">
              <a:t>‹N›</a:t>
            </a:fld>
            <a:endParaRPr lang="it-IT"/>
          </a:p>
        </p:txBody>
      </p:sp>
    </p:spTree>
    <p:extLst>
      <p:ext uri="{BB962C8B-B14F-4D97-AF65-F5344CB8AC3E}">
        <p14:creationId xmlns:p14="http://schemas.microsoft.com/office/powerpoint/2010/main" val="39755576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1BF551C-D7DD-B770-5C57-0CD645667AE6}"/>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p>
        </p:txBody>
      </p:sp>
      <p:sp>
        <p:nvSpPr>
          <p:cNvPr id="3" name="Segnaposto immagine 2">
            <a:extLst>
              <a:ext uri="{FF2B5EF4-FFF2-40B4-BE49-F238E27FC236}">
                <a16:creationId xmlns:a16="http://schemas.microsoft.com/office/drawing/2014/main" id="{F5A42C8A-1CC7-6B12-D89A-6528D0EDF49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a:extLst>
              <a:ext uri="{FF2B5EF4-FFF2-40B4-BE49-F238E27FC236}">
                <a16:creationId xmlns:a16="http://schemas.microsoft.com/office/drawing/2014/main" id="{C17FF5D6-BE68-0372-795F-33906A91B3C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Segnaposto data 4">
            <a:extLst>
              <a:ext uri="{FF2B5EF4-FFF2-40B4-BE49-F238E27FC236}">
                <a16:creationId xmlns:a16="http://schemas.microsoft.com/office/drawing/2014/main" id="{5B29D767-00EF-B30E-1E25-B0492A3584DF}"/>
              </a:ext>
            </a:extLst>
          </p:cNvPr>
          <p:cNvSpPr>
            <a:spLocks noGrp="1"/>
          </p:cNvSpPr>
          <p:nvPr>
            <p:ph type="dt" sz="half" idx="10"/>
          </p:nvPr>
        </p:nvSpPr>
        <p:spPr/>
        <p:txBody>
          <a:bodyPr/>
          <a:lstStyle/>
          <a:p>
            <a:fld id="{D0D95F83-CF9B-6440-8CC6-66ED0471A368}" type="datetimeFigureOut">
              <a:t>01/02/23</a:t>
            </a:fld>
            <a:endParaRPr lang="it-IT"/>
          </a:p>
        </p:txBody>
      </p:sp>
      <p:sp>
        <p:nvSpPr>
          <p:cNvPr id="6" name="Segnaposto piè di pagina 5">
            <a:extLst>
              <a:ext uri="{FF2B5EF4-FFF2-40B4-BE49-F238E27FC236}">
                <a16:creationId xmlns:a16="http://schemas.microsoft.com/office/drawing/2014/main" id="{6CC4B78B-F942-A147-142E-CC31323BEBF7}"/>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F5CE965D-657F-2B4F-5535-B80F1D8D697A}"/>
              </a:ext>
            </a:extLst>
          </p:cNvPr>
          <p:cNvSpPr>
            <a:spLocks noGrp="1"/>
          </p:cNvSpPr>
          <p:nvPr>
            <p:ph type="sldNum" sz="quarter" idx="12"/>
          </p:nvPr>
        </p:nvSpPr>
        <p:spPr/>
        <p:txBody>
          <a:bodyPr/>
          <a:lstStyle/>
          <a:p>
            <a:fld id="{3DFA40C6-DD56-314F-843D-6BBBEB3D9E33}" type="slidenum">
              <a:t>‹N›</a:t>
            </a:fld>
            <a:endParaRPr lang="it-IT"/>
          </a:p>
        </p:txBody>
      </p:sp>
    </p:spTree>
    <p:extLst>
      <p:ext uri="{BB962C8B-B14F-4D97-AF65-F5344CB8AC3E}">
        <p14:creationId xmlns:p14="http://schemas.microsoft.com/office/powerpoint/2010/main" val="42585188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F3C679E-8A59-FA88-7053-C68E68EA4D77}"/>
              </a:ext>
            </a:extLst>
          </p:cNvPr>
          <p:cNvSpPr>
            <a:spLocks noGrp="1"/>
          </p:cNvSpPr>
          <p:nvPr>
            <p:ph type="title"/>
          </p:nvPr>
        </p:nvSpPr>
        <p:spPr/>
        <p:txBody>
          <a:bodyPr/>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id="{DE7C74BA-DAAC-59D6-2E92-84D48C72184D}"/>
              </a:ext>
            </a:extLst>
          </p:cNvPr>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4F773D84-4363-BB88-7380-FACC9AA877E5}"/>
              </a:ext>
            </a:extLst>
          </p:cNvPr>
          <p:cNvSpPr>
            <a:spLocks noGrp="1"/>
          </p:cNvSpPr>
          <p:nvPr>
            <p:ph type="dt" sz="half" idx="10"/>
          </p:nvPr>
        </p:nvSpPr>
        <p:spPr/>
        <p:txBody>
          <a:bodyPr/>
          <a:lstStyle/>
          <a:p>
            <a:fld id="{D0D95F83-CF9B-6440-8CC6-66ED0471A368}" type="datetimeFigureOut">
              <a:t>01/02/23</a:t>
            </a:fld>
            <a:endParaRPr lang="it-IT"/>
          </a:p>
        </p:txBody>
      </p:sp>
      <p:sp>
        <p:nvSpPr>
          <p:cNvPr id="5" name="Segnaposto piè di pagina 4">
            <a:extLst>
              <a:ext uri="{FF2B5EF4-FFF2-40B4-BE49-F238E27FC236}">
                <a16:creationId xmlns:a16="http://schemas.microsoft.com/office/drawing/2014/main" id="{FB1EA2CA-F949-EC74-4150-567F28A22B42}"/>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E70741A5-7E5F-2E80-58A5-53C8D95680EA}"/>
              </a:ext>
            </a:extLst>
          </p:cNvPr>
          <p:cNvSpPr>
            <a:spLocks noGrp="1"/>
          </p:cNvSpPr>
          <p:nvPr>
            <p:ph type="sldNum" sz="quarter" idx="12"/>
          </p:nvPr>
        </p:nvSpPr>
        <p:spPr/>
        <p:txBody>
          <a:bodyPr/>
          <a:lstStyle/>
          <a:p>
            <a:fld id="{3DFA40C6-DD56-314F-843D-6BBBEB3D9E33}" type="slidenum">
              <a:t>‹N›</a:t>
            </a:fld>
            <a:endParaRPr lang="it-IT"/>
          </a:p>
        </p:txBody>
      </p:sp>
    </p:spTree>
    <p:extLst>
      <p:ext uri="{BB962C8B-B14F-4D97-AF65-F5344CB8AC3E}">
        <p14:creationId xmlns:p14="http://schemas.microsoft.com/office/powerpoint/2010/main" val="42206534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a:extLst>
              <a:ext uri="{FF2B5EF4-FFF2-40B4-BE49-F238E27FC236}">
                <a16:creationId xmlns:a16="http://schemas.microsoft.com/office/drawing/2014/main" id="{4B4703AA-E040-CC90-FC3D-35842EE96174}"/>
              </a:ext>
            </a:extLst>
          </p:cNvPr>
          <p:cNvSpPr>
            <a:spLocks noGrp="1"/>
          </p:cNvSpPr>
          <p:nvPr>
            <p:ph type="title" orient="vert"/>
          </p:nvPr>
        </p:nvSpPr>
        <p:spPr>
          <a:xfrm>
            <a:off x="8724900" y="365125"/>
            <a:ext cx="2628900" cy="5811838"/>
          </a:xfrm>
        </p:spPr>
        <p:txBody>
          <a:bodyPr vert="eaVert"/>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id="{4C5A314A-AF97-BF6C-18CA-49FE0E490609}"/>
              </a:ext>
            </a:extLst>
          </p:cNvPr>
          <p:cNvSpPr>
            <a:spLocks noGrp="1"/>
          </p:cNvSpPr>
          <p:nvPr>
            <p:ph type="body" orient="vert" idx="1"/>
          </p:nvPr>
        </p:nvSpPr>
        <p:spPr>
          <a:xfrm>
            <a:off x="838200" y="365125"/>
            <a:ext cx="7734300" cy="5811838"/>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7E7B03B7-C12B-4506-F765-1D55C8329EC7}"/>
              </a:ext>
            </a:extLst>
          </p:cNvPr>
          <p:cNvSpPr>
            <a:spLocks noGrp="1"/>
          </p:cNvSpPr>
          <p:nvPr>
            <p:ph type="dt" sz="half" idx="10"/>
          </p:nvPr>
        </p:nvSpPr>
        <p:spPr/>
        <p:txBody>
          <a:bodyPr/>
          <a:lstStyle/>
          <a:p>
            <a:fld id="{D0D95F83-CF9B-6440-8CC6-66ED0471A368}" type="datetimeFigureOut">
              <a:t>01/02/23</a:t>
            </a:fld>
            <a:endParaRPr lang="it-IT"/>
          </a:p>
        </p:txBody>
      </p:sp>
      <p:sp>
        <p:nvSpPr>
          <p:cNvPr id="5" name="Segnaposto piè di pagina 4">
            <a:extLst>
              <a:ext uri="{FF2B5EF4-FFF2-40B4-BE49-F238E27FC236}">
                <a16:creationId xmlns:a16="http://schemas.microsoft.com/office/drawing/2014/main" id="{7FB0D1F6-AE19-723B-4431-14D2E0DA8835}"/>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6B968D4C-7B79-FD41-A45B-0552B6DE811A}"/>
              </a:ext>
            </a:extLst>
          </p:cNvPr>
          <p:cNvSpPr>
            <a:spLocks noGrp="1"/>
          </p:cNvSpPr>
          <p:nvPr>
            <p:ph type="sldNum" sz="quarter" idx="12"/>
          </p:nvPr>
        </p:nvSpPr>
        <p:spPr/>
        <p:txBody>
          <a:bodyPr/>
          <a:lstStyle/>
          <a:p>
            <a:fld id="{3DFA40C6-DD56-314F-843D-6BBBEB3D9E33}" type="slidenum">
              <a:t>‹N›</a:t>
            </a:fld>
            <a:endParaRPr lang="it-IT"/>
          </a:p>
        </p:txBody>
      </p:sp>
    </p:spTree>
    <p:extLst>
      <p:ext uri="{BB962C8B-B14F-4D97-AF65-F5344CB8AC3E}">
        <p14:creationId xmlns:p14="http://schemas.microsoft.com/office/powerpoint/2010/main" val="6507979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a:extLst>
              <a:ext uri="{FF2B5EF4-FFF2-40B4-BE49-F238E27FC236}">
                <a16:creationId xmlns:a16="http://schemas.microsoft.com/office/drawing/2014/main" id="{FE39FB34-6A4F-B35F-7270-CEA1BBA247D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id="{010FADC5-294B-D0BB-AF7E-BC5D8D316E4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82AD6D63-3A62-043D-4E16-322FAA51FA4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D95F83-CF9B-6440-8CC6-66ED0471A368}" type="datetimeFigureOut">
              <a:t>01/02/23</a:t>
            </a:fld>
            <a:endParaRPr lang="it-IT"/>
          </a:p>
        </p:txBody>
      </p:sp>
      <p:sp>
        <p:nvSpPr>
          <p:cNvPr id="5" name="Segnaposto piè di pagina 4">
            <a:extLst>
              <a:ext uri="{FF2B5EF4-FFF2-40B4-BE49-F238E27FC236}">
                <a16:creationId xmlns:a16="http://schemas.microsoft.com/office/drawing/2014/main" id="{0FCC5FA7-4110-A7D7-63EF-6A17A51F2A8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a:extLst>
              <a:ext uri="{FF2B5EF4-FFF2-40B4-BE49-F238E27FC236}">
                <a16:creationId xmlns:a16="http://schemas.microsoft.com/office/drawing/2014/main" id="{E492A0B7-B301-63E7-8B11-54D612952C0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FA40C6-DD56-314F-843D-6BBBEB3D9E33}" type="slidenum">
              <a:t>‹N›</a:t>
            </a:fld>
            <a:endParaRPr lang="it-IT"/>
          </a:p>
        </p:txBody>
      </p:sp>
    </p:spTree>
    <p:extLst>
      <p:ext uri="{BB962C8B-B14F-4D97-AF65-F5344CB8AC3E}">
        <p14:creationId xmlns:p14="http://schemas.microsoft.com/office/powerpoint/2010/main" val="13375580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8" Type="http://schemas.openxmlformats.org/officeDocument/2006/relationships/diagramLayout" Target="../diagrams/layout5.xml"/><Relationship Id="rId3" Type="http://schemas.openxmlformats.org/officeDocument/2006/relationships/diagramLayout" Target="../diagrams/layout4.xml"/><Relationship Id="rId7" Type="http://schemas.openxmlformats.org/officeDocument/2006/relationships/diagramData" Target="../diagrams/data5.xml"/><Relationship Id="rId2" Type="http://schemas.openxmlformats.org/officeDocument/2006/relationships/diagramData" Target="../diagrams/data4.xml"/><Relationship Id="rId1" Type="http://schemas.openxmlformats.org/officeDocument/2006/relationships/slideLayout" Target="../slideLayouts/slideLayout1.xml"/><Relationship Id="rId6" Type="http://schemas.microsoft.com/office/2007/relationships/diagramDrawing" Target="../diagrams/drawing4.xml"/><Relationship Id="rId11" Type="http://schemas.microsoft.com/office/2007/relationships/diagramDrawing" Target="../diagrams/drawing5.xml"/><Relationship Id="rId5" Type="http://schemas.openxmlformats.org/officeDocument/2006/relationships/diagramColors" Target="../diagrams/colors4.xml"/><Relationship Id="rId10" Type="http://schemas.openxmlformats.org/officeDocument/2006/relationships/diagramColors" Target="../diagrams/colors5.xml"/><Relationship Id="rId4" Type="http://schemas.openxmlformats.org/officeDocument/2006/relationships/diagramQuickStyle" Target="../diagrams/quickStyle4.xml"/><Relationship Id="rId9" Type="http://schemas.openxmlformats.org/officeDocument/2006/relationships/diagramQuickStyle" Target="../diagrams/quickStyle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A645F06-05D6-C7E6-FAA0-C45F0FC86BF7}"/>
              </a:ext>
            </a:extLst>
          </p:cNvPr>
          <p:cNvSpPr>
            <a:spLocks noGrp="1"/>
          </p:cNvSpPr>
          <p:nvPr>
            <p:ph type="title"/>
          </p:nvPr>
        </p:nvSpPr>
        <p:spPr/>
        <p:txBody>
          <a:bodyPr/>
          <a:lstStyle/>
          <a:p>
            <a:r>
              <a:rPr lang="it-IT"/>
              <a:t>Aristotele, Metafisica, libro quarto</a:t>
            </a:r>
          </a:p>
        </p:txBody>
      </p:sp>
      <p:sp>
        <p:nvSpPr>
          <p:cNvPr id="3" name="Segnaposto contenuto 2">
            <a:extLst>
              <a:ext uri="{FF2B5EF4-FFF2-40B4-BE49-F238E27FC236}">
                <a16:creationId xmlns:a16="http://schemas.microsoft.com/office/drawing/2014/main" id="{50BA21DC-5569-C5B6-EB55-782C057CE258}"/>
              </a:ext>
            </a:extLst>
          </p:cNvPr>
          <p:cNvSpPr>
            <a:spLocks noGrp="1"/>
          </p:cNvSpPr>
          <p:nvPr>
            <p:ph idx="1"/>
          </p:nvPr>
        </p:nvSpPr>
        <p:spPr/>
        <p:txBody>
          <a:bodyPr>
            <a:normAutofit fontScale="77500" lnSpcReduction="20000"/>
          </a:bodyPr>
          <a:lstStyle/>
          <a:p>
            <a:r>
              <a:rPr lang="it-IT"/>
              <a:t>L’essere si dice in molteplici significati, ma sempre in riferimento ad una unità e ad una realtà determinata.</a:t>
            </a:r>
          </a:p>
          <a:p>
            <a:endParaRPr lang="it-IT"/>
          </a:p>
          <a:p>
            <a:r>
              <a:rPr lang="it-IT"/>
              <a:t>Poiché è evidente che gli assiomi appartengono a tutte le cose in quanto tutte sono esseri (l’essere è, infatti, ciò che è comune a tutto), competerà a colui che studia l’essere in quanto essere anche lo studio di questi assiomi.</a:t>
            </a:r>
          </a:p>
          <a:p>
            <a:r>
              <a:rPr lang="it-IT"/>
              <a:t>Per questa ragione, nessuno di coloro che si limitano all’indagine di una parte dell’essere, si preoccupa di dire qualcosa intorno agli assiomi, se siano veri o no: non il geometra e non il matematico. Ne parlarono, invece, alcuni fisici, ma ne parlarono a ragione: infatti, essi ritenevano di essere i soli a fare indagine di tutta quanta la realtà e dell’essere.</a:t>
            </a:r>
          </a:p>
          <a:p>
            <a:r>
              <a:rPr lang="it-IT"/>
              <a:t>D’altra parte, poiché c’è qualcuno che è ancora al di sopra del fisico (infatti la natura è solamente un genere dell’essere) ebbene, a costui che studia l’universale e la sostanza prima, competerà anche lo studio degli assiomi. La fisica è, sì, una sapienza ma non è la prima sapienza.</a:t>
            </a:r>
          </a:p>
        </p:txBody>
      </p:sp>
    </p:spTree>
    <p:extLst>
      <p:ext uri="{BB962C8B-B14F-4D97-AF65-F5344CB8AC3E}">
        <p14:creationId xmlns:p14="http://schemas.microsoft.com/office/powerpoint/2010/main" val="7628033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282E0F2-DE73-A7AD-1337-E48686360BE2}"/>
              </a:ext>
            </a:extLst>
          </p:cNvPr>
          <p:cNvSpPr>
            <a:spLocks noGrp="1"/>
          </p:cNvSpPr>
          <p:nvPr>
            <p:ph type="title"/>
          </p:nvPr>
        </p:nvSpPr>
        <p:spPr/>
        <p:txBody>
          <a:bodyPr/>
          <a:lstStyle/>
          <a:p>
            <a:r>
              <a:rPr lang="it-IT"/>
              <a:t>§ 24 Critica della ragione pura</a:t>
            </a:r>
          </a:p>
        </p:txBody>
      </p:sp>
      <p:sp>
        <p:nvSpPr>
          <p:cNvPr id="3" name="Segnaposto contenuto 2">
            <a:extLst>
              <a:ext uri="{FF2B5EF4-FFF2-40B4-BE49-F238E27FC236}">
                <a16:creationId xmlns:a16="http://schemas.microsoft.com/office/drawing/2014/main" id="{BFA8B9AF-7698-67CE-44D4-3F57E1A6FA08}"/>
              </a:ext>
            </a:extLst>
          </p:cNvPr>
          <p:cNvSpPr>
            <a:spLocks noGrp="1"/>
          </p:cNvSpPr>
          <p:nvPr>
            <p:ph idx="1"/>
          </p:nvPr>
        </p:nvSpPr>
        <p:spPr/>
        <p:txBody>
          <a:bodyPr/>
          <a:lstStyle/>
          <a:p>
            <a:pPr algn="just"/>
            <a:r>
              <a:rPr lang="it-IT"/>
              <a:t>I concetti puri dell’intelletto si riferisono mediante il semplice intelletto ad oggetti dell’intuizione in generale, sia essa la nostra o un’altra qualsiasi, purché sensibile; ma appunto perciò essi sono semplici forme del pensiero, con cui ancora non è conosciuto alcun oggetto determinato. La sintesi o unificazione del molteplice in ese si riferisce semplicemente all’unità dell’appercezione, ed è perciò non solo trascendentale, ma anche semplicemente intellettuale pura.</a:t>
            </a:r>
          </a:p>
        </p:txBody>
      </p:sp>
    </p:spTree>
    <p:extLst>
      <p:ext uri="{BB962C8B-B14F-4D97-AF65-F5344CB8AC3E}">
        <p14:creationId xmlns:p14="http://schemas.microsoft.com/office/powerpoint/2010/main" val="27924794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C9BA452-99A8-ED65-372B-F47158F2A0C0}"/>
              </a:ext>
            </a:extLst>
          </p:cNvPr>
          <p:cNvSpPr>
            <a:spLocks noGrp="1"/>
          </p:cNvSpPr>
          <p:nvPr>
            <p:ph type="title"/>
          </p:nvPr>
        </p:nvSpPr>
        <p:spPr/>
        <p:txBody>
          <a:bodyPr/>
          <a:lstStyle/>
          <a:p>
            <a:r>
              <a:rPr lang="it-IT"/>
              <a:t>§ 24 Critica della ragione pura</a:t>
            </a:r>
          </a:p>
        </p:txBody>
      </p:sp>
      <p:sp>
        <p:nvSpPr>
          <p:cNvPr id="3" name="Segnaposto contenuto 2">
            <a:extLst>
              <a:ext uri="{FF2B5EF4-FFF2-40B4-BE49-F238E27FC236}">
                <a16:creationId xmlns:a16="http://schemas.microsoft.com/office/drawing/2014/main" id="{BBF8A12F-9DCB-2E40-B994-24FFD06EB546}"/>
              </a:ext>
            </a:extLst>
          </p:cNvPr>
          <p:cNvSpPr>
            <a:spLocks noGrp="1"/>
          </p:cNvSpPr>
          <p:nvPr>
            <p:ph idx="1"/>
          </p:nvPr>
        </p:nvSpPr>
        <p:spPr/>
        <p:txBody>
          <a:bodyPr>
            <a:normAutofit lnSpcReduction="10000"/>
          </a:bodyPr>
          <a:lstStyle/>
          <a:p>
            <a:pPr algn="just"/>
            <a:r>
              <a:rPr lang="it-IT"/>
              <a:t>Poiché peraltro in noi c’è a priori una certa forma a base dell’intuizione sensibile, la quale riposa sulla recettività del potere rappresentativo (sensibilità), l’intelletto, come spontaneità, può determinare il senso interno mediante il molteplice di rappresentazioni date, secondo l’unità sintetica dell’appercezione, e così pensare a priori l’unità sintetica dell’appercezione del molteplice dell’intuizione sensibile, come la condizione a cui debbono necessariamente sottostare tutti gli oggetti della nostra (umana) intuizione; onde le categorie, in quanto semplici forme del pensiero, acquistano realtà oggettiva, cioè applicazione ad oggetti che ci possono esser dati nell’intuizione, ma solo come fenomeni; perché soltanto di essi noi siamo capaci di avere un’intuizione a priori.</a:t>
            </a:r>
          </a:p>
        </p:txBody>
      </p:sp>
    </p:spTree>
    <p:extLst>
      <p:ext uri="{BB962C8B-B14F-4D97-AF65-F5344CB8AC3E}">
        <p14:creationId xmlns:p14="http://schemas.microsoft.com/office/powerpoint/2010/main" val="21214878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8432623-88B3-18E3-ED04-067D11054E27}"/>
              </a:ext>
            </a:extLst>
          </p:cNvPr>
          <p:cNvSpPr>
            <a:spLocks noGrp="1"/>
          </p:cNvSpPr>
          <p:nvPr>
            <p:ph type="title"/>
          </p:nvPr>
        </p:nvSpPr>
        <p:spPr/>
        <p:txBody>
          <a:bodyPr/>
          <a:lstStyle/>
          <a:p>
            <a:r>
              <a:rPr lang="it-IT"/>
              <a:t>§ 24 Critica della ragione pura</a:t>
            </a:r>
          </a:p>
        </p:txBody>
      </p:sp>
      <p:sp>
        <p:nvSpPr>
          <p:cNvPr id="3" name="Segnaposto contenuto 2">
            <a:extLst>
              <a:ext uri="{FF2B5EF4-FFF2-40B4-BE49-F238E27FC236}">
                <a16:creationId xmlns:a16="http://schemas.microsoft.com/office/drawing/2014/main" id="{E8E5632D-CD98-6AEB-47DF-594C8EC75CAA}"/>
              </a:ext>
            </a:extLst>
          </p:cNvPr>
          <p:cNvSpPr>
            <a:spLocks noGrp="1"/>
          </p:cNvSpPr>
          <p:nvPr>
            <p:ph idx="1"/>
          </p:nvPr>
        </p:nvSpPr>
        <p:spPr/>
        <p:txBody>
          <a:bodyPr/>
          <a:lstStyle/>
          <a:p>
            <a:r>
              <a:rPr lang="it-IT"/>
              <a:t>Questa sintesi del molteplice dell’intuizione sensibile, che è possibile a priori, e necessaria, può essere chiamata figurata (synthesis speciosa), per distinguerla da quella che sarebbe pensata rispetto al molteplice di un’intuizione in generale nella semplice categoria, e che si chiama unificazione intellettuale (synthesis intellectualis); ambedue sono trascendentali, non solo perché esse stesse procedono a priori, ma altresì perché fondano a priori la possibilità di altra conoscenza.</a:t>
            </a:r>
          </a:p>
        </p:txBody>
      </p:sp>
    </p:spTree>
    <p:extLst>
      <p:ext uri="{BB962C8B-B14F-4D97-AF65-F5344CB8AC3E}">
        <p14:creationId xmlns:p14="http://schemas.microsoft.com/office/powerpoint/2010/main" val="1350637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5D162BA-1C5C-4E52-8A7A-FE60D69F0801}"/>
              </a:ext>
            </a:extLst>
          </p:cNvPr>
          <p:cNvSpPr>
            <a:spLocks noGrp="1"/>
          </p:cNvSpPr>
          <p:nvPr>
            <p:ph type="ctrTitle"/>
          </p:nvPr>
        </p:nvSpPr>
        <p:spPr>
          <a:xfrm>
            <a:off x="1524000" y="1122363"/>
            <a:ext cx="9144000" cy="2133599"/>
          </a:xfrm>
        </p:spPr>
        <p:txBody>
          <a:bodyPr>
            <a:normAutofit/>
          </a:bodyPr>
          <a:lstStyle/>
          <a:p>
            <a:r>
              <a:rPr lang="it-IT"/>
              <a:t>Davos, Svizzera: 17 Marzo-6 Aprile 1929</a:t>
            </a:r>
          </a:p>
        </p:txBody>
      </p:sp>
      <p:sp>
        <p:nvSpPr>
          <p:cNvPr id="3" name="Sottotitolo 2">
            <a:extLst>
              <a:ext uri="{FF2B5EF4-FFF2-40B4-BE49-F238E27FC236}">
                <a16:creationId xmlns:a16="http://schemas.microsoft.com/office/drawing/2014/main" id="{EFBCA62C-1AB7-3C5B-8C35-74F43894A0D1}"/>
              </a:ext>
            </a:extLst>
          </p:cNvPr>
          <p:cNvSpPr>
            <a:spLocks noGrp="1"/>
          </p:cNvSpPr>
          <p:nvPr>
            <p:ph type="subTitle" idx="1"/>
          </p:nvPr>
        </p:nvSpPr>
        <p:spPr/>
        <p:txBody>
          <a:bodyPr>
            <a:normAutofit/>
          </a:bodyPr>
          <a:lstStyle/>
          <a:p>
            <a:r>
              <a:rPr lang="it-IT" sz="3200"/>
              <a:t>Corso universitario internazionale intensivo con l’intento di favorire una riconciliazione fra intellettuali di lingua francese e di lingua tedesca</a:t>
            </a:r>
          </a:p>
        </p:txBody>
      </p:sp>
    </p:spTree>
    <p:extLst>
      <p:ext uri="{BB962C8B-B14F-4D97-AF65-F5344CB8AC3E}">
        <p14:creationId xmlns:p14="http://schemas.microsoft.com/office/powerpoint/2010/main" val="3684968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AA1DED2-F48E-E32A-8DE6-7FC698539F84}"/>
              </a:ext>
            </a:extLst>
          </p:cNvPr>
          <p:cNvSpPr>
            <a:spLocks noGrp="1"/>
          </p:cNvSpPr>
          <p:nvPr>
            <p:ph type="title"/>
          </p:nvPr>
        </p:nvSpPr>
        <p:spPr/>
        <p:txBody>
          <a:bodyPr/>
          <a:lstStyle/>
          <a:p>
            <a:r>
              <a:rPr lang="it-IT"/>
              <a:t>Tre tradizioni a confronto</a:t>
            </a:r>
          </a:p>
        </p:txBody>
      </p:sp>
      <p:sp>
        <p:nvSpPr>
          <p:cNvPr id="3" name="Segnaposto contenuto 2">
            <a:extLst>
              <a:ext uri="{FF2B5EF4-FFF2-40B4-BE49-F238E27FC236}">
                <a16:creationId xmlns:a16="http://schemas.microsoft.com/office/drawing/2014/main" id="{4F367330-B430-0941-D0D1-43710321EE38}"/>
              </a:ext>
            </a:extLst>
          </p:cNvPr>
          <p:cNvSpPr>
            <a:spLocks noGrp="1"/>
          </p:cNvSpPr>
          <p:nvPr>
            <p:ph idx="1"/>
          </p:nvPr>
        </p:nvSpPr>
        <p:spPr/>
        <p:txBody>
          <a:bodyPr/>
          <a:lstStyle/>
          <a:p>
            <a:r>
              <a:rPr lang="it-IT"/>
              <a:t>Tradizione continentale: Heidegger</a:t>
            </a:r>
          </a:p>
          <a:p>
            <a:endParaRPr lang="it-IT"/>
          </a:p>
          <a:p>
            <a:r>
              <a:rPr lang="it-IT"/>
              <a:t>Tradizione analitica: Carnap</a:t>
            </a:r>
          </a:p>
          <a:p>
            <a:endParaRPr lang="it-IT"/>
          </a:p>
          <a:p>
            <a:r>
              <a:rPr lang="it-IT"/>
              <a:t>Tradizione neokantiana: Cassirer</a:t>
            </a:r>
          </a:p>
        </p:txBody>
      </p:sp>
    </p:spTree>
    <p:extLst>
      <p:ext uri="{BB962C8B-B14F-4D97-AF65-F5344CB8AC3E}">
        <p14:creationId xmlns:p14="http://schemas.microsoft.com/office/powerpoint/2010/main" val="15734135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6CC0938-F03B-3942-1A5F-CA1C6FA4BCBF}"/>
              </a:ext>
            </a:extLst>
          </p:cNvPr>
          <p:cNvSpPr>
            <a:spLocks noGrp="1"/>
          </p:cNvSpPr>
          <p:nvPr>
            <p:ph type="title"/>
          </p:nvPr>
        </p:nvSpPr>
        <p:spPr/>
        <p:txBody>
          <a:bodyPr/>
          <a:lstStyle/>
          <a:p>
            <a:r>
              <a:rPr lang="it-IT"/>
              <a:t>Interpretazione heideggeriana di Kant</a:t>
            </a:r>
          </a:p>
        </p:txBody>
      </p:sp>
      <p:sp>
        <p:nvSpPr>
          <p:cNvPr id="3" name="Segnaposto contenuto 2">
            <a:extLst>
              <a:ext uri="{FF2B5EF4-FFF2-40B4-BE49-F238E27FC236}">
                <a16:creationId xmlns:a16="http://schemas.microsoft.com/office/drawing/2014/main" id="{EABCACA9-DA78-CF21-396B-9AFF9E4E4B82}"/>
              </a:ext>
            </a:extLst>
          </p:cNvPr>
          <p:cNvSpPr>
            <a:spLocks noGrp="1"/>
          </p:cNvSpPr>
          <p:nvPr>
            <p:ph idx="1"/>
          </p:nvPr>
        </p:nvSpPr>
        <p:spPr/>
        <p:txBody>
          <a:bodyPr/>
          <a:lstStyle/>
          <a:p>
            <a:pPr marL="0" indent="0">
              <a:buNone/>
            </a:pPr>
            <a:r>
              <a:rPr lang="it-IT"/>
              <a:t>Il contributo reale della Critica consiste nel fare emergere per la prima volta il problema di porre le fondamenta della metafisica</a:t>
            </a:r>
          </a:p>
          <a:p>
            <a:pPr marL="0" indent="0">
              <a:buNone/>
            </a:pPr>
            <a:endParaRPr lang="it-IT"/>
          </a:p>
          <a:p>
            <a:pPr marL="514350" indent="-514350">
              <a:buAutoNum type="arabicPeriod"/>
            </a:pPr>
            <a:r>
              <a:rPr lang="it-IT"/>
              <a:t>La metafisica può essere fondata su una preliminare analisi della natura della ragione umana finita;</a:t>
            </a:r>
          </a:p>
          <a:p>
            <a:pPr marL="514350" indent="-514350">
              <a:buAutoNum type="arabicPeriod"/>
            </a:pPr>
            <a:r>
              <a:rPr lang="it-IT"/>
              <a:t>Intelletto e sensibilità hanno una radice comune nella immaginazione trascendentale, la cui base ultima è la temporalità.</a:t>
            </a:r>
          </a:p>
        </p:txBody>
      </p:sp>
    </p:spTree>
    <p:extLst>
      <p:ext uri="{BB962C8B-B14F-4D97-AF65-F5344CB8AC3E}">
        <p14:creationId xmlns:p14="http://schemas.microsoft.com/office/powerpoint/2010/main" val="13160723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6880BA7-210A-93A1-A823-46D90A7353A4}"/>
              </a:ext>
            </a:extLst>
          </p:cNvPr>
          <p:cNvSpPr>
            <a:spLocks noGrp="1"/>
          </p:cNvSpPr>
          <p:nvPr>
            <p:ph type="title"/>
          </p:nvPr>
        </p:nvSpPr>
        <p:spPr/>
        <p:txBody>
          <a:bodyPr/>
          <a:lstStyle/>
          <a:p>
            <a:r>
              <a:rPr lang="it-IT"/>
              <a:t>Corsi di Heidegger che precedono il dibattito</a:t>
            </a:r>
          </a:p>
        </p:txBody>
      </p:sp>
      <p:sp>
        <p:nvSpPr>
          <p:cNvPr id="3" name="Segnaposto contenuto 2">
            <a:extLst>
              <a:ext uri="{FF2B5EF4-FFF2-40B4-BE49-F238E27FC236}">
                <a16:creationId xmlns:a16="http://schemas.microsoft.com/office/drawing/2014/main" id="{D39EB698-2D6B-332B-E928-AA762DB8A31B}"/>
              </a:ext>
            </a:extLst>
          </p:cNvPr>
          <p:cNvSpPr>
            <a:spLocks noGrp="1"/>
          </p:cNvSpPr>
          <p:nvPr>
            <p:ph idx="1"/>
          </p:nvPr>
        </p:nvSpPr>
        <p:spPr/>
        <p:txBody>
          <a:bodyPr/>
          <a:lstStyle/>
          <a:p>
            <a:r>
              <a:rPr lang="it-IT"/>
              <a:t>Semestre invernale 1925-26: </a:t>
            </a:r>
            <a:r>
              <a:rPr lang="it-IT" i="1"/>
              <a:t>Logik. Die Frage nach der Wahrheit </a:t>
            </a:r>
            <a:r>
              <a:rPr lang="it-IT"/>
              <a:t>(Logica. Il problema della verità)</a:t>
            </a:r>
          </a:p>
          <a:p>
            <a:r>
              <a:rPr lang="it-IT"/>
              <a:t>Semestre estivo 1927: </a:t>
            </a:r>
            <a:r>
              <a:rPr lang="it-IT" i="1"/>
              <a:t>Die Grundprobleme der Phänomenologie </a:t>
            </a:r>
            <a:r>
              <a:rPr lang="it-IT"/>
              <a:t>(I problemi fondamentali della fenomenologia)</a:t>
            </a:r>
          </a:p>
          <a:p>
            <a:r>
              <a:rPr lang="it-IT"/>
              <a:t>Semestre invernale 1927-28: </a:t>
            </a:r>
            <a:r>
              <a:rPr lang="it-IT" i="1"/>
              <a:t>Phänomenologische Interpretation von Kants Kritik der reinen Vernunft </a:t>
            </a:r>
            <a:r>
              <a:rPr lang="it-IT"/>
              <a:t>(Interpretazione fenomenologica della Critica della ragione pura di Kant)</a:t>
            </a:r>
          </a:p>
        </p:txBody>
      </p:sp>
    </p:spTree>
    <p:extLst>
      <p:ext uri="{BB962C8B-B14F-4D97-AF65-F5344CB8AC3E}">
        <p14:creationId xmlns:p14="http://schemas.microsoft.com/office/powerpoint/2010/main" val="15851130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B9EAACCE-A63F-2CDA-F02A-3503A32AE356}"/>
              </a:ext>
            </a:extLst>
          </p:cNvPr>
          <p:cNvSpPr>
            <a:spLocks noGrp="1"/>
          </p:cNvSpPr>
          <p:nvPr>
            <p:ph type="title"/>
          </p:nvPr>
        </p:nvSpPr>
        <p:spPr/>
        <p:txBody>
          <a:bodyPr/>
          <a:lstStyle/>
          <a:p>
            <a:r>
              <a:rPr lang="it-IT"/>
              <a:t>Dibattito di Davos tra Ernst Cassirer e Martin Heidegger</a:t>
            </a:r>
          </a:p>
        </p:txBody>
      </p:sp>
      <p:sp>
        <p:nvSpPr>
          <p:cNvPr id="3" name="Segnaposto contenuto 2">
            <a:extLst>
              <a:ext uri="{FF2B5EF4-FFF2-40B4-BE49-F238E27FC236}">
                <a16:creationId xmlns:a16="http://schemas.microsoft.com/office/drawing/2014/main" id="{935EFA78-182C-2C77-CED2-43D252181E34}"/>
              </a:ext>
            </a:extLst>
          </p:cNvPr>
          <p:cNvSpPr>
            <a:spLocks noGrp="1"/>
          </p:cNvSpPr>
          <p:nvPr>
            <p:ph idx="1"/>
          </p:nvPr>
        </p:nvSpPr>
        <p:spPr/>
        <p:txBody>
          <a:bodyPr/>
          <a:lstStyle/>
          <a:p>
            <a:r>
              <a:rPr lang="it-IT"/>
              <a:t>Heidegger: Intorno al 1850 la situazione è tale che tutte le scienze dello spirito quanto quelle della natura hanno preso possesso della totalità del conoscibile, per cui sorge la questione: che cosa rimane ancora della filosofia, se la totalità dell’ente è stata spartita tra le scienze?</a:t>
            </a:r>
          </a:p>
        </p:txBody>
      </p:sp>
    </p:spTree>
    <p:extLst>
      <p:ext uri="{BB962C8B-B14F-4D97-AF65-F5344CB8AC3E}">
        <p14:creationId xmlns:p14="http://schemas.microsoft.com/office/powerpoint/2010/main" val="7993152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88F8088-475E-C9DB-729C-9BE85A0591DE}"/>
              </a:ext>
            </a:extLst>
          </p:cNvPr>
          <p:cNvSpPr>
            <a:spLocks noGrp="1"/>
          </p:cNvSpPr>
          <p:nvPr>
            <p:ph type="title"/>
          </p:nvPr>
        </p:nvSpPr>
        <p:spPr/>
        <p:txBody>
          <a:bodyPr/>
          <a:lstStyle/>
          <a:p>
            <a:r>
              <a:rPr lang="it-IT"/>
              <a:t>Dibattito di Davos tra Ernst Cassirer e Martin Heidegger</a:t>
            </a:r>
          </a:p>
        </p:txBody>
      </p:sp>
      <p:sp>
        <p:nvSpPr>
          <p:cNvPr id="3" name="Segnaposto contenuto 2">
            <a:extLst>
              <a:ext uri="{FF2B5EF4-FFF2-40B4-BE49-F238E27FC236}">
                <a16:creationId xmlns:a16="http://schemas.microsoft.com/office/drawing/2014/main" id="{AE86E6D2-21D6-8FFB-A3F4-6793FFFD8858}"/>
              </a:ext>
            </a:extLst>
          </p:cNvPr>
          <p:cNvSpPr>
            <a:spLocks noGrp="1"/>
          </p:cNvSpPr>
          <p:nvPr>
            <p:ph idx="1"/>
          </p:nvPr>
        </p:nvSpPr>
        <p:spPr/>
        <p:txBody>
          <a:bodyPr/>
          <a:lstStyle/>
          <a:p>
            <a:r>
              <a:rPr lang="it-IT"/>
              <a:t>Heidegger: Kant non voleva affatto dare una teoria della scienza della natura, ma voleva metter in luce la problematica della metafisica e, preisamente, dell’ontologia.</a:t>
            </a:r>
          </a:p>
          <a:p>
            <a:r>
              <a:rPr lang="it-IT"/>
              <a:t>Cassirer: Si intende correttamente Cohen soltanto se lo si considera da un punto di vista storico e non soltanto come teorico della conoscenza. Io non considero lo sviluppo del mio pensiero come distacco da Cohen.</a:t>
            </a:r>
          </a:p>
        </p:txBody>
      </p:sp>
    </p:spTree>
    <p:extLst>
      <p:ext uri="{BB962C8B-B14F-4D97-AF65-F5344CB8AC3E}">
        <p14:creationId xmlns:p14="http://schemas.microsoft.com/office/powerpoint/2010/main" val="37916422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897B1CA-2F6A-59A9-E03B-467C0A86C6CC}"/>
              </a:ext>
            </a:extLst>
          </p:cNvPr>
          <p:cNvSpPr>
            <a:spLocks noGrp="1"/>
          </p:cNvSpPr>
          <p:nvPr>
            <p:ph type="title"/>
          </p:nvPr>
        </p:nvSpPr>
        <p:spPr/>
        <p:txBody>
          <a:bodyPr/>
          <a:lstStyle/>
          <a:p>
            <a:r>
              <a:rPr lang="it-IT"/>
              <a:t>Dibattito di Davos tra Ernst Cassirer e Martin Heidegger</a:t>
            </a:r>
          </a:p>
        </p:txBody>
      </p:sp>
      <p:sp>
        <p:nvSpPr>
          <p:cNvPr id="3" name="Segnaposto contenuto 2">
            <a:extLst>
              <a:ext uri="{FF2B5EF4-FFF2-40B4-BE49-F238E27FC236}">
                <a16:creationId xmlns:a16="http://schemas.microsoft.com/office/drawing/2014/main" id="{FF41AF70-5F0B-1E5E-1904-3A09BE6FC4EE}"/>
              </a:ext>
            </a:extLst>
          </p:cNvPr>
          <p:cNvSpPr>
            <a:spLocks noGrp="1"/>
          </p:cNvSpPr>
          <p:nvPr>
            <p:ph idx="1"/>
          </p:nvPr>
        </p:nvSpPr>
        <p:spPr/>
        <p:txBody>
          <a:bodyPr>
            <a:normAutofit lnSpcReduction="10000"/>
          </a:bodyPr>
          <a:lstStyle/>
          <a:p>
            <a:r>
              <a:rPr lang="it-IT"/>
              <a:t>Heidegger ha detto che Kant non ha dato alcuna dimostrazione della possibilità della matematica. Io credo che questo problema sia posto nei </a:t>
            </a:r>
            <a:r>
              <a:rPr lang="it-IT" i="1"/>
              <a:t>Prolegomeni</a:t>
            </a:r>
            <a:r>
              <a:rPr lang="it-IT"/>
              <a:t>, ma che non sia e non possa essere l’unica questione. È necessario chiarire anzitutto anche questo problema puramente teoretico: come arriva quest’ente finito a determinare oggetti che come tali sono legati alla finitezza? </a:t>
            </a:r>
          </a:p>
          <a:p>
            <a:r>
              <a:rPr lang="it-IT"/>
              <a:t>La mia domanda è: Heidegger intende rinunciare a tutta quest’oggettività, a questa forma di assolutezza che Kant ha affermato in campo etico, teoretico e nella </a:t>
            </a:r>
            <a:r>
              <a:rPr lang="it-IT" i="1"/>
              <a:t>Critica del Giudizio</a:t>
            </a:r>
            <a:r>
              <a:rPr lang="it-IT"/>
              <a:t>? Vuole ritirarsi completamente all’interno dell’ente finito o, in caso contrario, dove si trova secondo lui la breccia per passare a questa sfera?</a:t>
            </a:r>
          </a:p>
        </p:txBody>
      </p:sp>
    </p:spTree>
    <p:extLst>
      <p:ext uri="{BB962C8B-B14F-4D97-AF65-F5344CB8AC3E}">
        <p14:creationId xmlns:p14="http://schemas.microsoft.com/office/powerpoint/2010/main" val="15275504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5653A32-33CF-7897-39A2-41F2F6CDCDC5}"/>
              </a:ext>
            </a:extLst>
          </p:cNvPr>
          <p:cNvSpPr>
            <a:spLocks noGrp="1"/>
          </p:cNvSpPr>
          <p:nvPr>
            <p:ph type="title"/>
          </p:nvPr>
        </p:nvSpPr>
        <p:spPr/>
        <p:txBody>
          <a:bodyPr/>
          <a:lstStyle/>
          <a:p>
            <a:r>
              <a:rPr lang="it-IT"/>
              <a:t>Riferimenti a Cassirer in </a:t>
            </a:r>
            <a:r>
              <a:rPr lang="it-IT" i="1"/>
              <a:t>Sein und Zeit</a:t>
            </a:r>
          </a:p>
        </p:txBody>
      </p:sp>
      <p:sp>
        <p:nvSpPr>
          <p:cNvPr id="3" name="Segnaposto contenuto 2">
            <a:extLst>
              <a:ext uri="{FF2B5EF4-FFF2-40B4-BE49-F238E27FC236}">
                <a16:creationId xmlns:a16="http://schemas.microsoft.com/office/drawing/2014/main" id="{E0BF8B51-E35B-68B3-CADF-58BC6973D1B3}"/>
              </a:ext>
            </a:extLst>
          </p:cNvPr>
          <p:cNvSpPr>
            <a:spLocks noGrp="1"/>
          </p:cNvSpPr>
          <p:nvPr>
            <p:ph idx="1"/>
          </p:nvPr>
        </p:nvSpPr>
        <p:spPr/>
        <p:txBody>
          <a:bodyPr/>
          <a:lstStyle/>
          <a:p>
            <a:r>
              <a:rPr lang="it-IT"/>
              <a:t>Nota 2 del § 11: </a:t>
            </a:r>
            <a:r>
              <a:rPr lang="it-IT" i="1"/>
              <a:t>L’analitica esistenziale e linterpretazione dell’esserci primitivo. Le difficoltà di ottenere un «concetto naturale del mondo»</a:t>
            </a:r>
          </a:p>
          <a:p>
            <a:r>
              <a:rPr lang="it-IT"/>
              <a:t>«Concetti di funzione» nel § 18: </a:t>
            </a:r>
            <a:r>
              <a:rPr lang="it-IT" i="1"/>
              <a:t>Opportunità e significatività; la mondanità del mondo</a:t>
            </a:r>
          </a:p>
          <a:p>
            <a:r>
              <a:rPr lang="it-IT"/>
              <a:t>§ 34: </a:t>
            </a:r>
            <a:r>
              <a:rPr lang="it-IT" i="1"/>
              <a:t>Esserci e parlare. Il linguaggio</a:t>
            </a:r>
          </a:p>
          <a:p>
            <a:r>
              <a:rPr lang="it-IT"/>
              <a:t>«Fenomeno originario dell’espressione, in § 43: </a:t>
            </a:r>
            <a:r>
              <a:rPr lang="it-IT" i="1"/>
              <a:t>Esserci, mondanità e realtà</a:t>
            </a:r>
          </a:p>
        </p:txBody>
      </p:sp>
    </p:spTree>
    <p:extLst>
      <p:ext uri="{BB962C8B-B14F-4D97-AF65-F5344CB8AC3E}">
        <p14:creationId xmlns:p14="http://schemas.microsoft.com/office/powerpoint/2010/main" val="15365986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26EE4FD-480F-42A5-9FEB-DA630457CF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5">
            <a:extLst>
              <a:ext uri="{FF2B5EF4-FFF2-40B4-BE49-F238E27FC236}">
                <a16:creationId xmlns:a16="http://schemas.microsoft.com/office/drawing/2014/main" id="{A187062F-BE14-42FC-B06A-607DB23849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a:off x="842688" y="1766812"/>
            <a:ext cx="822493" cy="4232692"/>
          </a:xfrm>
          <a:custGeom>
            <a:avLst/>
            <a:gdLst>
              <a:gd name="T0" fmla="*/ 491 w 491"/>
              <a:gd name="T1" fmla="*/ 2247 h 2732"/>
              <a:gd name="T2" fmla="*/ 0 w 491"/>
              <a:gd name="T3" fmla="*/ 2732 h 2732"/>
              <a:gd name="T4" fmla="*/ 0 w 491"/>
              <a:gd name="T5" fmla="*/ 486 h 2732"/>
              <a:gd name="T6" fmla="*/ 491 w 491"/>
              <a:gd name="T7" fmla="*/ 0 h 2732"/>
              <a:gd name="T8" fmla="*/ 491 w 491"/>
              <a:gd name="T9" fmla="*/ 2247 h 2732"/>
            </a:gdLst>
            <a:ahLst/>
            <a:cxnLst>
              <a:cxn ang="0">
                <a:pos x="T0" y="T1"/>
              </a:cxn>
              <a:cxn ang="0">
                <a:pos x="T2" y="T3"/>
              </a:cxn>
              <a:cxn ang="0">
                <a:pos x="T4" y="T5"/>
              </a:cxn>
              <a:cxn ang="0">
                <a:pos x="T6" y="T7"/>
              </a:cxn>
              <a:cxn ang="0">
                <a:pos x="T8" y="T9"/>
              </a:cxn>
            </a:cxnLst>
            <a:rect l="0" t="0" r="r" b="b"/>
            <a:pathLst>
              <a:path w="491" h="2732">
                <a:moveTo>
                  <a:pt x="491" y="2247"/>
                </a:moveTo>
                <a:lnTo>
                  <a:pt x="0" y="2732"/>
                </a:lnTo>
                <a:lnTo>
                  <a:pt x="0" y="486"/>
                </a:lnTo>
                <a:lnTo>
                  <a:pt x="491" y="0"/>
                </a:lnTo>
                <a:lnTo>
                  <a:pt x="491" y="224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6">
            <a:extLst>
              <a:ext uri="{FF2B5EF4-FFF2-40B4-BE49-F238E27FC236}">
                <a16:creationId xmlns:a16="http://schemas.microsoft.com/office/drawing/2014/main" id="{731FE21B-2A45-4BF5-8B03-E123419887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a:off x="842689" y="1423780"/>
            <a:ext cx="687754" cy="3820236"/>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7">
            <a:extLst>
              <a:ext uri="{FF2B5EF4-FFF2-40B4-BE49-F238E27FC236}">
                <a16:creationId xmlns:a16="http://schemas.microsoft.com/office/drawing/2014/main" id="{2DC5A94D-79ED-48F5-9DC5-96CBB507CE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a:off x="1183243" y="1239381"/>
            <a:ext cx="347200" cy="3699705"/>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Rectangle 8">
            <a:extLst>
              <a:ext uri="{FF2B5EF4-FFF2-40B4-BE49-F238E27FC236}">
                <a16:creationId xmlns:a16="http://schemas.microsoft.com/office/drawing/2014/main" id="{93A3D4BE-AF25-4F9A-9C29-1145CCE24A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a:off x="1183242" y="1230651"/>
            <a:ext cx="10208658" cy="3531073"/>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olo 1">
            <a:extLst>
              <a:ext uri="{FF2B5EF4-FFF2-40B4-BE49-F238E27FC236}">
                <a16:creationId xmlns:a16="http://schemas.microsoft.com/office/drawing/2014/main" id="{6A5C0F41-B186-52AF-074A-6A8C38E38FD9}"/>
              </a:ext>
            </a:extLst>
          </p:cNvPr>
          <p:cNvSpPr>
            <a:spLocks noGrp="1"/>
          </p:cNvSpPr>
          <p:nvPr>
            <p:ph type="ctrTitle"/>
          </p:nvPr>
        </p:nvSpPr>
        <p:spPr>
          <a:xfrm>
            <a:off x="1870997" y="1607809"/>
            <a:ext cx="9236026" cy="2876680"/>
          </a:xfrm>
        </p:spPr>
        <p:txBody>
          <a:bodyPr anchor="b">
            <a:normAutofit/>
          </a:bodyPr>
          <a:lstStyle/>
          <a:p>
            <a:pPr algn="l"/>
            <a:r>
              <a:rPr lang="it-IT" sz="6600">
                <a:solidFill>
                  <a:srgbClr val="FFFFFF"/>
                </a:solidFill>
              </a:rPr>
              <a:t>Neokantismo</a:t>
            </a:r>
          </a:p>
        </p:txBody>
      </p:sp>
      <p:sp>
        <p:nvSpPr>
          <p:cNvPr id="3" name="Sottotitolo 2">
            <a:extLst>
              <a:ext uri="{FF2B5EF4-FFF2-40B4-BE49-F238E27FC236}">
                <a16:creationId xmlns:a16="http://schemas.microsoft.com/office/drawing/2014/main" id="{B58543D9-501D-D961-F871-52413BE556AD}"/>
              </a:ext>
            </a:extLst>
          </p:cNvPr>
          <p:cNvSpPr>
            <a:spLocks noGrp="1"/>
          </p:cNvSpPr>
          <p:nvPr>
            <p:ph type="subTitle" idx="1"/>
          </p:nvPr>
        </p:nvSpPr>
        <p:spPr>
          <a:xfrm>
            <a:off x="1987499" y="4810308"/>
            <a:ext cx="9003022" cy="1076551"/>
          </a:xfrm>
        </p:spPr>
        <p:txBody>
          <a:bodyPr>
            <a:normAutofit/>
          </a:bodyPr>
          <a:lstStyle/>
          <a:p>
            <a:pPr algn="l"/>
            <a:r>
              <a:rPr lang="it-IT"/>
              <a:t>Scuola di Marburgo</a:t>
            </a:r>
          </a:p>
          <a:p>
            <a:pPr algn="l"/>
            <a:r>
              <a:rPr lang="it-IT"/>
              <a:t>Scuola del Baden</a:t>
            </a:r>
          </a:p>
        </p:txBody>
      </p:sp>
    </p:spTree>
    <p:extLst>
      <p:ext uri="{BB962C8B-B14F-4D97-AF65-F5344CB8AC3E}">
        <p14:creationId xmlns:p14="http://schemas.microsoft.com/office/powerpoint/2010/main" val="31884215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5C07319-8A1B-6E50-5553-6186110CEDC4}"/>
              </a:ext>
            </a:extLst>
          </p:cNvPr>
          <p:cNvSpPr>
            <a:spLocks noGrp="1"/>
          </p:cNvSpPr>
          <p:nvPr>
            <p:ph type="title"/>
          </p:nvPr>
        </p:nvSpPr>
        <p:spPr/>
        <p:txBody>
          <a:bodyPr/>
          <a:lstStyle/>
          <a:p>
            <a:r>
              <a:rPr lang="it-IT"/>
              <a:t>Neokantismo contro tre indirizzi principali</a:t>
            </a:r>
          </a:p>
        </p:txBody>
      </p:sp>
      <p:sp>
        <p:nvSpPr>
          <p:cNvPr id="3" name="Segnaposto contenuto 2">
            <a:extLst>
              <a:ext uri="{FF2B5EF4-FFF2-40B4-BE49-F238E27FC236}">
                <a16:creationId xmlns:a16="http://schemas.microsoft.com/office/drawing/2014/main" id="{76493008-83DA-CD21-4F49-1AA85B01A8C5}"/>
              </a:ext>
            </a:extLst>
          </p:cNvPr>
          <p:cNvSpPr>
            <a:spLocks noGrp="1"/>
          </p:cNvSpPr>
          <p:nvPr>
            <p:ph idx="1"/>
          </p:nvPr>
        </p:nvSpPr>
        <p:spPr/>
        <p:txBody>
          <a:bodyPr>
            <a:normAutofit/>
          </a:bodyPr>
          <a:lstStyle/>
          <a:p>
            <a:r>
              <a:rPr lang="it-IT"/>
              <a:t>Metafisiche dello spirito tardo-idealistiche</a:t>
            </a:r>
          </a:p>
          <a:p>
            <a:r>
              <a:rPr lang="it-IT"/>
              <a:t>Incipiente positivismo</a:t>
            </a:r>
          </a:p>
          <a:p>
            <a:r>
              <a:rPr lang="it-IT"/>
              <a:t>Psicologismo</a:t>
            </a:r>
          </a:p>
        </p:txBody>
      </p:sp>
    </p:spTree>
    <p:extLst>
      <p:ext uri="{BB962C8B-B14F-4D97-AF65-F5344CB8AC3E}">
        <p14:creationId xmlns:p14="http://schemas.microsoft.com/office/powerpoint/2010/main" val="29615528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ABD23EB-ECEB-0872-8A74-C653988C5BE1}"/>
              </a:ext>
            </a:extLst>
          </p:cNvPr>
          <p:cNvSpPr>
            <a:spLocks noGrp="1"/>
          </p:cNvSpPr>
          <p:nvPr>
            <p:ph type="title"/>
          </p:nvPr>
        </p:nvSpPr>
        <p:spPr/>
        <p:txBody>
          <a:bodyPr/>
          <a:lstStyle/>
          <a:p>
            <a:r>
              <a:rPr lang="it-IT"/>
              <a:t>Opere che anticipano il neokantismo</a:t>
            </a:r>
          </a:p>
        </p:txBody>
      </p:sp>
      <p:sp>
        <p:nvSpPr>
          <p:cNvPr id="3" name="Segnaposto contenuto 2">
            <a:extLst>
              <a:ext uri="{FF2B5EF4-FFF2-40B4-BE49-F238E27FC236}">
                <a16:creationId xmlns:a16="http://schemas.microsoft.com/office/drawing/2014/main" id="{AF741A2F-98B3-6221-7D97-C4E06C88FC97}"/>
              </a:ext>
            </a:extLst>
          </p:cNvPr>
          <p:cNvSpPr>
            <a:spLocks noGrp="1"/>
          </p:cNvSpPr>
          <p:nvPr>
            <p:ph idx="1"/>
          </p:nvPr>
        </p:nvSpPr>
        <p:spPr/>
        <p:txBody>
          <a:bodyPr/>
          <a:lstStyle/>
          <a:p>
            <a:endParaRPr lang="it-IT"/>
          </a:p>
          <a:p>
            <a:r>
              <a:rPr lang="it-IT"/>
              <a:t>Otto Liebmann, </a:t>
            </a:r>
            <a:r>
              <a:rPr lang="it-IT" i="1"/>
              <a:t>Kant und die Epigonen</a:t>
            </a:r>
            <a:r>
              <a:rPr lang="it-IT"/>
              <a:t>, 1865</a:t>
            </a:r>
          </a:p>
          <a:p>
            <a:r>
              <a:rPr lang="it-IT"/>
              <a:t>F.E. Beneke, </a:t>
            </a:r>
            <a:r>
              <a:rPr lang="it-IT" i="1"/>
              <a:t>Kant und die philosophische Aufgabe unserer Zeit</a:t>
            </a:r>
            <a:r>
              <a:rPr lang="it-IT"/>
              <a:t>, 1832</a:t>
            </a:r>
          </a:p>
          <a:p>
            <a:r>
              <a:rPr lang="it-IT"/>
              <a:t>C.H. Weiße, </a:t>
            </a:r>
            <a:r>
              <a:rPr lang="it-IT" i="1"/>
              <a:t>In welchem Sinne die deutsche Philosophie jetzt sich wieder an Kant zu orientieren hat</a:t>
            </a:r>
            <a:r>
              <a:rPr lang="it-IT"/>
              <a:t>, 1847</a:t>
            </a:r>
          </a:p>
          <a:p>
            <a:r>
              <a:rPr lang="it-IT"/>
              <a:t>K. Rosenkranz, </a:t>
            </a:r>
            <a:r>
              <a:rPr lang="it-IT" i="1"/>
              <a:t>Storia della filosofia kantiana</a:t>
            </a:r>
            <a:r>
              <a:rPr lang="it-IT"/>
              <a:t>, 1840</a:t>
            </a:r>
          </a:p>
          <a:p>
            <a:r>
              <a:rPr lang="it-IT"/>
              <a:t>K. Fischer, </a:t>
            </a:r>
            <a:r>
              <a:rPr lang="it-IT" i="1"/>
              <a:t>Clavis kantiana</a:t>
            </a:r>
            <a:r>
              <a:rPr lang="it-IT"/>
              <a:t>, 1855</a:t>
            </a:r>
          </a:p>
          <a:p>
            <a:r>
              <a:rPr lang="it-IT"/>
              <a:t>E. Zeller, </a:t>
            </a:r>
            <a:r>
              <a:rPr lang="it-IT" i="1"/>
              <a:t>Über Bedeutung und Aufgabe der Erkenntnistheorie</a:t>
            </a:r>
            <a:r>
              <a:rPr lang="it-IT"/>
              <a:t>, 1862</a:t>
            </a:r>
          </a:p>
          <a:p>
            <a:endParaRPr lang="it-IT"/>
          </a:p>
        </p:txBody>
      </p:sp>
    </p:spTree>
    <p:extLst>
      <p:ext uri="{BB962C8B-B14F-4D97-AF65-F5344CB8AC3E}">
        <p14:creationId xmlns:p14="http://schemas.microsoft.com/office/powerpoint/2010/main" val="10178389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01E5446-81F6-0EB3-7B64-583BB89B7679}"/>
              </a:ext>
            </a:extLst>
          </p:cNvPr>
          <p:cNvSpPr>
            <a:spLocks noGrp="1"/>
          </p:cNvSpPr>
          <p:nvPr>
            <p:ph type="title"/>
          </p:nvPr>
        </p:nvSpPr>
        <p:spPr/>
        <p:txBody>
          <a:bodyPr/>
          <a:lstStyle/>
          <a:p>
            <a:r>
              <a:rPr lang="it-IT"/>
              <a:t>Altri autori importanti per il ritorno a Kant</a:t>
            </a:r>
          </a:p>
        </p:txBody>
      </p:sp>
      <p:sp>
        <p:nvSpPr>
          <p:cNvPr id="3" name="Segnaposto contenuto 2">
            <a:extLst>
              <a:ext uri="{FF2B5EF4-FFF2-40B4-BE49-F238E27FC236}">
                <a16:creationId xmlns:a16="http://schemas.microsoft.com/office/drawing/2014/main" id="{4C922232-C43A-4866-7535-372EB2E942B0}"/>
              </a:ext>
            </a:extLst>
          </p:cNvPr>
          <p:cNvSpPr>
            <a:spLocks noGrp="1"/>
          </p:cNvSpPr>
          <p:nvPr>
            <p:ph idx="1"/>
          </p:nvPr>
        </p:nvSpPr>
        <p:spPr/>
        <p:txBody>
          <a:bodyPr/>
          <a:lstStyle/>
          <a:p>
            <a:r>
              <a:rPr lang="it-IT"/>
              <a:t>Friedrich Albert Lange (1828-1875), Storia del materialismo, 1866</a:t>
            </a:r>
          </a:p>
          <a:p>
            <a:r>
              <a:rPr lang="it-IT"/>
              <a:t>Alois Riehl (1844-1924), Die philosophische Kritizismus, 1876, 1887, 1924</a:t>
            </a:r>
          </a:p>
          <a:p>
            <a:r>
              <a:rPr lang="it-IT"/>
              <a:t>Hermann Helmholtz (1821-1894), Über das Sehen des Menschen, 1855</a:t>
            </a:r>
          </a:p>
          <a:p>
            <a:r>
              <a:rPr lang="it-IT"/>
              <a:t>Die Tatsachen in der Wahrnehmung, 1879</a:t>
            </a:r>
          </a:p>
        </p:txBody>
      </p:sp>
    </p:spTree>
    <p:extLst>
      <p:ext uri="{BB962C8B-B14F-4D97-AF65-F5344CB8AC3E}">
        <p14:creationId xmlns:p14="http://schemas.microsoft.com/office/powerpoint/2010/main" val="9988157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Segnaposto contenuto 9" descr="Immagine che contiene mappa&#10;&#10;Descrizione generata automaticamente">
            <a:extLst>
              <a:ext uri="{FF2B5EF4-FFF2-40B4-BE49-F238E27FC236}">
                <a16:creationId xmlns:a16="http://schemas.microsoft.com/office/drawing/2014/main" id="{A88A0814-36D4-541C-5B5B-F7938A4C6780}"/>
              </a:ext>
            </a:extLst>
          </p:cNvPr>
          <p:cNvPicPr>
            <a:picLocks noGrp="1" noChangeAspect="1"/>
          </p:cNvPicPr>
          <p:nvPr>
            <p:ph idx="1"/>
          </p:nvPr>
        </p:nvPicPr>
        <p:blipFill>
          <a:blip r:embed="rId2"/>
          <a:stretch>
            <a:fillRect/>
          </a:stretch>
        </p:blipFill>
        <p:spPr>
          <a:xfrm>
            <a:off x="3560003" y="0"/>
            <a:ext cx="6369809" cy="6805807"/>
          </a:xfrm>
        </p:spPr>
      </p:pic>
    </p:spTree>
    <p:extLst>
      <p:ext uri="{BB962C8B-B14F-4D97-AF65-F5344CB8AC3E}">
        <p14:creationId xmlns:p14="http://schemas.microsoft.com/office/powerpoint/2010/main" val="21126666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819A166-7571-4003-A6B8-B62034C3ED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093209"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olo 1">
            <a:extLst>
              <a:ext uri="{FF2B5EF4-FFF2-40B4-BE49-F238E27FC236}">
                <a16:creationId xmlns:a16="http://schemas.microsoft.com/office/drawing/2014/main" id="{89AE2182-B63D-CBDC-3089-8FBDE267AF4F}"/>
              </a:ext>
            </a:extLst>
          </p:cNvPr>
          <p:cNvSpPr>
            <a:spLocks noGrp="1"/>
          </p:cNvSpPr>
          <p:nvPr>
            <p:ph type="title"/>
          </p:nvPr>
        </p:nvSpPr>
        <p:spPr>
          <a:xfrm>
            <a:off x="524741" y="620392"/>
            <a:ext cx="3808268" cy="5504688"/>
          </a:xfrm>
        </p:spPr>
        <p:txBody>
          <a:bodyPr>
            <a:normAutofit/>
          </a:bodyPr>
          <a:lstStyle/>
          <a:p>
            <a:r>
              <a:rPr lang="it-IT" sz="6000">
                <a:solidFill>
                  <a:schemeClr val="bg1"/>
                </a:solidFill>
              </a:rPr>
              <a:t>Scuola di Marburgo</a:t>
            </a:r>
          </a:p>
        </p:txBody>
      </p:sp>
      <p:graphicFrame>
        <p:nvGraphicFramePr>
          <p:cNvPr id="5" name="Segnaposto contenuto 2">
            <a:extLst>
              <a:ext uri="{FF2B5EF4-FFF2-40B4-BE49-F238E27FC236}">
                <a16:creationId xmlns:a16="http://schemas.microsoft.com/office/drawing/2014/main" id="{9CA8F20D-C7B8-613B-EFB0-4A2F0EB7948F}"/>
              </a:ext>
            </a:extLst>
          </p:cNvPr>
          <p:cNvGraphicFramePr>
            <a:graphicFrameLocks noGrp="1"/>
          </p:cNvGraphicFramePr>
          <p:nvPr>
            <p:ph idx="1"/>
            <p:extLst>
              <p:ext uri="{D42A27DB-BD31-4B8C-83A1-F6EECF244321}">
                <p14:modId xmlns:p14="http://schemas.microsoft.com/office/powerpoint/2010/main" val="710777236"/>
              </p:ext>
            </p:extLst>
          </p:nvPr>
        </p:nvGraphicFramePr>
        <p:xfrm>
          <a:off x="5468389" y="620392"/>
          <a:ext cx="626364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066461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EA8E24B-9CB5-5C43-4BA9-7E84670C730B}"/>
              </a:ext>
            </a:extLst>
          </p:cNvPr>
          <p:cNvSpPr>
            <a:spLocks noGrp="1"/>
          </p:cNvSpPr>
          <p:nvPr>
            <p:ph type="title"/>
          </p:nvPr>
        </p:nvSpPr>
        <p:spPr/>
        <p:txBody>
          <a:bodyPr/>
          <a:lstStyle/>
          <a:p>
            <a:r>
              <a:rPr lang="it-IT"/>
              <a:t>Hermann Cohen (1842-1918)</a:t>
            </a:r>
          </a:p>
        </p:txBody>
      </p:sp>
      <p:sp>
        <p:nvSpPr>
          <p:cNvPr id="3" name="Segnaposto contenuto 2">
            <a:extLst>
              <a:ext uri="{FF2B5EF4-FFF2-40B4-BE49-F238E27FC236}">
                <a16:creationId xmlns:a16="http://schemas.microsoft.com/office/drawing/2014/main" id="{393B6D76-9517-47FF-59ED-7143E453CB2B}"/>
              </a:ext>
            </a:extLst>
          </p:cNvPr>
          <p:cNvSpPr>
            <a:spLocks noGrp="1"/>
          </p:cNvSpPr>
          <p:nvPr>
            <p:ph idx="1"/>
          </p:nvPr>
        </p:nvSpPr>
        <p:spPr/>
        <p:txBody>
          <a:bodyPr/>
          <a:lstStyle/>
          <a:p>
            <a:endParaRPr lang="it-IT"/>
          </a:p>
          <a:p>
            <a:r>
              <a:rPr lang="it-IT"/>
              <a:t>Nasce a Coswig, Sachsen-Anhalt</a:t>
            </a:r>
          </a:p>
          <a:p>
            <a:r>
              <a:rPr lang="it-IT"/>
              <a:t>Studia a Breslavia con il tardo idealista Brandiß e Berlino (Trendelenburg e psicologi di formazione herbartiana, Lazarus Steinthal)</a:t>
            </a:r>
          </a:p>
          <a:p>
            <a:r>
              <a:rPr lang="it-IT"/>
              <a:t>Halle 1865 Dottorato</a:t>
            </a:r>
          </a:p>
          <a:p>
            <a:r>
              <a:rPr lang="it-IT"/>
              <a:t>Marburg 1873 libera docenza</a:t>
            </a:r>
          </a:p>
          <a:p>
            <a:r>
              <a:rPr lang="it-IT"/>
              <a:t>Dal 1875 Professore a Marburg succede a Friedrich-Albert Lange</a:t>
            </a:r>
          </a:p>
          <a:p>
            <a:endParaRPr lang="it-IT"/>
          </a:p>
        </p:txBody>
      </p:sp>
    </p:spTree>
    <p:extLst>
      <p:ext uri="{BB962C8B-B14F-4D97-AF65-F5344CB8AC3E}">
        <p14:creationId xmlns:p14="http://schemas.microsoft.com/office/powerpoint/2010/main" val="24772729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70802D4-9585-C73B-64A0-4B81145E0A5F}"/>
              </a:ext>
            </a:extLst>
          </p:cNvPr>
          <p:cNvSpPr>
            <a:spLocks noGrp="1"/>
          </p:cNvSpPr>
          <p:nvPr>
            <p:ph type="title"/>
          </p:nvPr>
        </p:nvSpPr>
        <p:spPr/>
        <p:txBody>
          <a:bodyPr/>
          <a:lstStyle/>
          <a:p>
            <a:r>
              <a:rPr lang="it-IT"/>
              <a:t>Traformazione dell’apriorismo kantiano</a:t>
            </a:r>
          </a:p>
        </p:txBody>
      </p:sp>
      <p:sp>
        <p:nvSpPr>
          <p:cNvPr id="3" name="Segnaposto contenuto 2">
            <a:extLst>
              <a:ext uri="{FF2B5EF4-FFF2-40B4-BE49-F238E27FC236}">
                <a16:creationId xmlns:a16="http://schemas.microsoft.com/office/drawing/2014/main" id="{6D6E92CA-DF5D-2178-7250-DAD5E5B67558}"/>
              </a:ext>
            </a:extLst>
          </p:cNvPr>
          <p:cNvSpPr>
            <a:spLocks noGrp="1"/>
          </p:cNvSpPr>
          <p:nvPr>
            <p:ph idx="1"/>
          </p:nvPr>
        </p:nvSpPr>
        <p:spPr/>
        <p:txBody>
          <a:bodyPr/>
          <a:lstStyle/>
          <a:p>
            <a:r>
              <a:rPr lang="it-IT"/>
              <a:t>La filosofia muove dal Faktum der Wissenschaft</a:t>
            </a:r>
          </a:p>
          <a:p>
            <a:endParaRPr lang="it-IT"/>
          </a:p>
          <a:p>
            <a:pPr marL="0" indent="0">
              <a:buNone/>
            </a:pPr>
            <a:r>
              <a:rPr lang="it-IT"/>
              <a:t>La filosofia ha il compito di spiegare le condizioni a priori della possibilità del conoscere scientifico</a:t>
            </a:r>
          </a:p>
          <a:p>
            <a:pPr marL="0" indent="0">
              <a:buNone/>
            </a:pPr>
            <a:endParaRPr lang="it-IT"/>
          </a:p>
          <a:p>
            <a:pPr marL="0" indent="0">
              <a:buNone/>
            </a:pPr>
            <a:r>
              <a:rPr lang="it-IT"/>
              <a:t>Il valore di scienza di un deterninato sapere è dato non tanto dall’accumulo di conoscenze di fatti, ma dalla validità logica a priori delle sue funzioni conoscitive.</a:t>
            </a:r>
          </a:p>
          <a:p>
            <a:pPr marL="0" indent="0">
              <a:buNone/>
            </a:pPr>
            <a:r>
              <a:rPr lang="it-IT"/>
              <a:t>«Le stelle non stanno in cielo ma nei manuali di astronomia»</a:t>
            </a:r>
          </a:p>
        </p:txBody>
      </p:sp>
    </p:spTree>
    <p:extLst>
      <p:ext uri="{BB962C8B-B14F-4D97-AF65-F5344CB8AC3E}">
        <p14:creationId xmlns:p14="http://schemas.microsoft.com/office/powerpoint/2010/main" val="37912540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D9BCE21-E872-A3B4-0E6A-845CE23E41C1}"/>
              </a:ext>
            </a:extLst>
          </p:cNvPr>
          <p:cNvSpPr>
            <a:spLocks noGrp="1"/>
          </p:cNvSpPr>
          <p:nvPr>
            <p:ph type="title"/>
          </p:nvPr>
        </p:nvSpPr>
        <p:spPr/>
        <p:txBody>
          <a:bodyPr/>
          <a:lstStyle/>
          <a:p>
            <a:r>
              <a:rPr lang="it-IT"/>
              <a:t>Principali novità dell’epistemologia di Cohen</a:t>
            </a:r>
          </a:p>
        </p:txBody>
      </p:sp>
      <p:sp>
        <p:nvSpPr>
          <p:cNvPr id="3" name="Segnaposto contenuto 2">
            <a:extLst>
              <a:ext uri="{FF2B5EF4-FFF2-40B4-BE49-F238E27FC236}">
                <a16:creationId xmlns:a16="http://schemas.microsoft.com/office/drawing/2014/main" id="{3579D73E-47D3-93AE-9124-85904FCF0CA1}"/>
              </a:ext>
            </a:extLst>
          </p:cNvPr>
          <p:cNvSpPr>
            <a:spLocks noGrp="1"/>
          </p:cNvSpPr>
          <p:nvPr>
            <p:ph idx="1"/>
          </p:nvPr>
        </p:nvSpPr>
        <p:spPr/>
        <p:txBody>
          <a:bodyPr/>
          <a:lstStyle/>
          <a:p>
            <a:r>
              <a:rPr lang="it-IT"/>
              <a:t>Annullamento della separazione kantiana fra spontaneità dell’intelletto e ricettività della sensbilità. Lo spazio e il tempo, forme pure a priori della sensibilità, sono assimilate alle categorie.</a:t>
            </a:r>
          </a:p>
          <a:p>
            <a:r>
              <a:rPr lang="it-IT"/>
              <a:t>Eliminazione del concetto di cosa in sé, inteso come mero principio di autolimitazione dell’esperienza.</a:t>
            </a:r>
          </a:p>
          <a:p>
            <a:r>
              <a:rPr lang="it-IT"/>
              <a:t>Due elementi assenti in Kant: pensiero originario e logica dell’origine.</a:t>
            </a:r>
          </a:p>
        </p:txBody>
      </p:sp>
    </p:spTree>
    <p:extLst>
      <p:ext uri="{BB962C8B-B14F-4D97-AF65-F5344CB8AC3E}">
        <p14:creationId xmlns:p14="http://schemas.microsoft.com/office/powerpoint/2010/main" val="9924084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39640DB-F833-396E-A55E-AB4FCF93522B}"/>
              </a:ext>
            </a:extLst>
          </p:cNvPr>
          <p:cNvSpPr>
            <a:spLocks noGrp="1"/>
          </p:cNvSpPr>
          <p:nvPr>
            <p:ph type="title"/>
          </p:nvPr>
        </p:nvSpPr>
        <p:spPr/>
        <p:txBody>
          <a:bodyPr/>
          <a:lstStyle/>
          <a:p>
            <a:r>
              <a:rPr lang="it-IT"/>
              <a:t>Compimento sistematico della filosofia</a:t>
            </a:r>
          </a:p>
        </p:txBody>
      </p:sp>
      <p:sp>
        <p:nvSpPr>
          <p:cNvPr id="3" name="Segnaposto contenuto 2">
            <a:extLst>
              <a:ext uri="{FF2B5EF4-FFF2-40B4-BE49-F238E27FC236}">
                <a16:creationId xmlns:a16="http://schemas.microsoft.com/office/drawing/2014/main" id="{318A5CD4-00DE-8852-38FE-CF4D7FAE5A3D}"/>
              </a:ext>
            </a:extLst>
          </p:cNvPr>
          <p:cNvSpPr>
            <a:spLocks noGrp="1"/>
          </p:cNvSpPr>
          <p:nvPr>
            <p:ph idx="1"/>
          </p:nvPr>
        </p:nvSpPr>
        <p:spPr/>
        <p:txBody>
          <a:bodyPr/>
          <a:lstStyle/>
          <a:p>
            <a:r>
              <a:rPr lang="it-IT"/>
              <a:t>Etica: esposizione del concetto della volontà pura,, il cui principio originario è la libertà. Esso fornisce i principi su cui si basa la scienza formale del diritto e dello Stato. Socialismo etico non-marxistico.</a:t>
            </a:r>
          </a:p>
          <a:p>
            <a:r>
              <a:rPr lang="it-IT"/>
              <a:t>Estetica: espone il concetto del sentimento puro, cioè del sentimento reso «oggettivo» e inteso come principio di accordo tra produttori e recettori dell’arte. È possibile formulare delle leggi relative allì’arte.</a:t>
            </a:r>
          </a:p>
          <a:p>
            <a:r>
              <a:rPr lang="it-IT"/>
              <a:t>Religione: interpretata in senso morale, ed è ridotta alla fede nel progresso etico dell’umanità (Die Religione der Vernunft aus den Quellen des Judentums, 1919.</a:t>
            </a:r>
          </a:p>
        </p:txBody>
      </p:sp>
    </p:spTree>
    <p:extLst>
      <p:ext uri="{BB962C8B-B14F-4D97-AF65-F5344CB8AC3E}">
        <p14:creationId xmlns:p14="http://schemas.microsoft.com/office/powerpoint/2010/main" val="39740671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42285737-90EE-47DC-AC80-8AE156B119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 y="-1"/>
            <a:ext cx="4403709" cy="6858001"/>
          </a:xfrm>
          <a:custGeom>
            <a:avLst/>
            <a:gdLst>
              <a:gd name="connsiteX0" fmla="*/ 3223890 w 4403709"/>
              <a:gd name="connsiteY0" fmla="*/ 6858001 h 6858001"/>
              <a:gd name="connsiteX1" fmla="*/ 4101908 w 4403709"/>
              <a:gd name="connsiteY1" fmla="*/ 6858001 h 6858001"/>
              <a:gd name="connsiteX2" fmla="*/ 3254950 w 4403709"/>
              <a:gd name="connsiteY2" fmla="*/ 1599356 h 6858001"/>
              <a:gd name="connsiteX3" fmla="*/ 3254950 w 4403709"/>
              <a:gd name="connsiteY3" fmla="*/ 1594062 h 6858001"/>
              <a:gd name="connsiteX4" fmla="*/ 4403709 w 4403709"/>
              <a:gd name="connsiteY4" fmla="*/ 0 h 6858001"/>
              <a:gd name="connsiteX5" fmla="*/ 3254950 w 4403709"/>
              <a:gd name="connsiteY5" fmla="*/ 0 h 6858001"/>
              <a:gd name="connsiteX6" fmla="*/ 2903520 w 4403709"/>
              <a:gd name="connsiteY6" fmla="*/ 0 h 6858001"/>
              <a:gd name="connsiteX7" fmla="*/ 0 w 4403709"/>
              <a:gd name="connsiteY7" fmla="*/ 0 h 6858001"/>
              <a:gd name="connsiteX8" fmla="*/ 0 w 4403709"/>
              <a:gd name="connsiteY8" fmla="*/ 6858000 h 6858001"/>
              <a:gd name="connsiteX9" fmla="*/ 3223890 w 4403709"/>
              <a:gd name="connsiteY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3709" h="6858001">
                <a:moveTo>
                  <a:pt x="3223890" y="6858001"/>
                </a:moveTo>
                <a:lnTo>
                  <a:pt x="4101908" y="6858001"/>
                </a:lnTo>
                <a:lnTo>
                  <a:pt x="3254950" y="1599356"/>
                </a:lnTo>
                <a:lnTo>
                  <a:pt x="3254950" y="1594062"/>
                </a:lnTo>
                <a:lnTo>
                  <a:pt x="4403709" y="0"/>
                </a:lnTo>
                <a:lnTo>
                  <a:pt x="3254950" y="0"/>
                </a:lnTo>
                <a:lnTo>
                  <a:pt x="2903520" y="0"/>
                </a:lnTo>
                <a:lnTo>
                  <a:pt x="0" y="0"/>
                </a:lnTo>
                <a:lnTo>
                  <a:pt x="0" y="6858000"/>
                </a:lnTo>
                <a:lnTo>
                  <a:pt x="3223890" y="6858000"/>
                </a:lnTo>
                <a:close/>
              </a:path>
            </a:pathLst>
          </a:custGeom>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11" name="Group 10">
            <a:extLst>
              <a:ext uri="{FF2B5EF4-FFF2-40B4-BE49-F238E27FC236}">
                <a16:creationId xmlns:a16="http://schemas.microsoft.com/office/drawing/2014/main" id="{B57BDC17-F1B3-455F-BBF1-680AA1F25C0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315292" y="0"/>
            <a:ext cx="2436813" cy="6858001"/>
            <a:chOff x="1320800" y="0"/>
            <a:chExt cx="2436813" cy="6858001"/>
          </a:xfrm>
        </p:grpSpPr>
        <p:sp>
          <p:nvSpPr>
            <p:cNvPr id="12" name="Freeform 6">
              <a:extLst>
                <a:ext uri="{FF2B5EF4-FFF2-40B4-BE49-F238E27FC236}">
                  <a16:creationId xmlns:a16="http://schemas.microsoft.com/office/drawing/2014/main" id="{64E2FA9A-FEF7-4501-B0EB-5E45EDD217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13" name="Freeform 7">
              <a:extLst>
                <a:ext uri="{FF2B5EF4-FFF2-40B4-BE49-F238E27FC236}">
                  <a16:creationId xmlns:a16="http://schemas.microsoft.com/office/drawing/2014/main" id="{BC38192B-B4CB-47D4-A3B1-10010247F1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rgbClr val="595959"/>
            </a:solidFill>
            <a:ln>
              <a:noFill/>
            </a:ln>
          </p:spPr>
        </p:sp>
        <p:sp>
          <p:nvSpPr>
            <p:cNvPr id="14" name="Freeform 8">
              <a:extLst>
                <a:ext uri="{FF2B5EF4-FFF2-40B4-BE49-F238E27FC236}">
                  <a16:creationId xmlns:a16="http://schemas.microsoft.com/office/drawing/2014/main" id="{96330E33-E171-4B0F-82B5-AF7230399B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rgbClr val="262626"/>
            </a:solidFill>
            <a:ln>
              <a:noFill/>
            </a:ln>
          </p:spPr>
        </p:sp>
        <p:sp>
          <p:nvSpPr>
            <p:cNvPr id="15" name="Freeform 9">
              <a:extLst>
                <a:ext uri="{FF2B5EF4-FFF2-40B4-BE49-F238E27FC236}">
                  <a16:creationId xmlns:a16="http://schemas.microsoft.com/office/drawing/2014/main" id="{332B1723-69BF-42D7-B757-0FA059E152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6" name="Freeform 10">
              <a:extLst>
                <a:ext uri="{FF2B5EF4-FFF2-40B4-BE49-F238E27FC236}">
                  <a16:creationId xmlns:a16="http://schemas.microsoft.com/office/drawing/2014/main" id="{F115D62D-1E96-48D1-A78D-D370A0BFB9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7" name="Freeform 11">
              <a:extLst>
                <a:ext uri="{FF2B5EF4-FFF2-40B4-BE49-F238E27FC236}">
                  <a16:creationId xmlns:a16="http://schemas.microsoft.com/office/drawing/2014/main" id="{91C2876A-169D-4822-A766-C00578C88B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rgbClr val="404040"/>
            </a:solidFill>
            <a:ln>
              <a:noFill/>
            </a:ln>
          </p:spPr>
        </p:sp>
      </p:grpSp>
      <p:sp>
        <p:nvSpPr>
          <p:cNvPr id="2" name="Titolo 1">
            <a:extLst>
              <a:ext uri="{FF2B5EF4-FFF2-40B4-BE49-F238E27FC236}">
                <a16:creationId xmlns:a16="http://schemas.microsoft.com/office/drawing/2014/main" id="{F3454F52-4C8C-6468-F503-5FE9D49E9AD7}"/>
              </a:ext>
            </a:extLst>
          </p:cNvPr>
          <p:cNvSpPr>
            <a:spLocks noGrp="1"/>
          </p:cNvSpPr>
          <p:nvPr>
            <p:ph type="title"/>
          </p:nvPr>
        </p:nvSpPr>
        <p:spPr>
          <a:xfrm>
            <a:off x="535020" y="685800"/>
            <a:ext cx="2780271" cy="5105400"/>
          </a:xfrm>
        </p:spPr>
        <p:txBody>
          <a:bodyPr>
            <a:normAutofit/>
          </a:bodyPr>
          <a:lstStyle/>
          <a:p>
            <a:r>
              <a:rPr lang="it-IT" sz="4000">
                <a:solidFill>
                  <a:srgbClr val="FFFFFF"/>
                </a:solidFill>
              </a:rPr>
              <a:t>Opere principali di Hermann Cohen (1842-1918)</a:t>
            </a:r>
          </a:p>
        </p:txBody>
      </p:sp>
      <p:graphicFrame>
        <p:nvGraphicFramePr>
          <p:cNvPr id="5" name="Segnaposto contenuto 2">
            <a:extLst>
              <a:ext uri="{FF2B5EF4-FFF2-40B4-BE49-F238E27FC236}">
                <a16:creationId xmlns:a16="http://schemas.microsoft.com/office/drawing/2014/main" id="{ABB1A66F-727F-309E-AF00-0423AC7FFD1C}"/>
              </a:ext>
            </a:extLst>
          </p:cNvPr>
          <p:cNvGraphicFramePr>
            <a:graphicFrameLocks noGrp="1"/>
          </p:cNvGraphicFramePr>
          <p:nvPr>
            <p:ph idx="1"/>
            <p:extLst>
              <p:ext uri="{D42A27DB-BD31-4B8C-83A1-F6EECF244321}">
                <p14:modId xmlns:p14="http://schemas.microsoft.com/office/powerpoint/2010/main" val="2511905358"/>
              </p:ext>
            </p:extLst>
          </p:nvPr>
        </p:nvGraphicFramePr>
        <p:xfrm>
          <a:off x="5010742" y="648700"/>
          <a:ext cx="6492283" cy="51425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050707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42285737-90EE-47DC-AC80-8AE156B119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 y="-1"/>
            <a:ext cx="4403709" cy="6858001"/>
          </a:xfrm>
          <a:custGeom>
            <a:avLst/>
            <a:gdLst>
              <a:gd name="connsiteX0" fmla="*/ 3223890 w 4403709"/>
              <a:gd name="connsiteY0" fmla="*/ 6858001 h 6858001"/>
              <a:gd name="connsiteX1" fmla="*/ 4101908 w 4403709"/>
              <a:gd name="connsiteY1" fmla="*/ 6858001 h 6858001"/>
              <a:gd name="connsiteX2" fmla="*/ 3254950 w 4403709"/>
              <a:gd name="connsiteY2" fmla="*/ 1599356 h 6858001"/>
              <a:gd name="connsiteX3" fmla="*/ 3254950 w 4403709"/>
              <a:gd name="connsiteY3" fmla="*/ 1594062 h 6858001"/>
              <a:gd name="connsiteX4" fmla="*/ 4403709 w 4403709"/>
              <a:gd name="connsiteY4" fmla="*/ 0 h 6858001"/>
              <a:gd name="connsiteX5" fmla="*/ 3254950 w 4403709"/>
              <a:gd name="connsiteY5" fmla="*/ 0 h 6858001"/>
              <a:gd name="connsiteX6" fmla="*/ 2903520 w 4403709"/>
              <a:gd name="connsiteY6" fmla="*/ 0 h 6858001"/>
              <a:gd name="connsiteX7" fmla="*/ 0 w 4403709"/>
              <a:gd name="connsiteY7" fmla="*/ 0 h 6858001"/>
              <a:gd name="connsiteX8" fmla="*/ 0 w 4403709"/>
              <a:gd name="connsiteY8" fmla="*/ 6858000 h 6858001"/>
              <a:gd name="connsiteX9" fmla="*/ 3223890 w 4403709"/>
              <a:gd name="connsiteY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3709" h="6858001">
                <a:moveTo>
                  <a:pt x="3223890" y="6858001"/>
                </a:moveTo>
                <a:lnTo>
                  <a:pt x="4101908" y="6858001"/>
                </a:lnTo>
                <a:lnTo>
                  <a:pt x="3254950" y="1599356"/>
                </a:lnTo>
                <a:lnTo>
                  <a:pt x="3254950" y="1594062"/>
                </a:lnTo>
                <a:lnTo>
                  <a:pt x="4403709" y="0"/>
                </a:lnTo>
                <a:lnTo>
                  <a:pt x="3254950" y="0"/>
                </a:lnTo>
                <a:lnTo>
                  <a:pt x="2903520" y="0"/>
                </a:lnTo>
                <a:lnTo>
                  <a:pt x="0" y="0"/>
                </a:lnTo>
                <a:lnTo>
                  <a:pt x="0" y="6858000"/>
                </a:lnTo>
                <a:lnTo>
                  <a:pt x="3223890" y="6858000"/>
                </a:lnTo>
                <a:close/>
              </a:path>
            </a:pathLst>
          </a:custGeom>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11" name="Group 10">
            <a:extLst>
              <a:ext uri="{FF2B5EF4-FFF2-40B4-BE49-F238E27FC236}">
                <a16:creationId xmlns:a16="http://schemas.microsoft.com/office/drawing/2014/main" id="{B57BDC17-F1B3-455F-BBF1-680AA1F25C0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315292" y="0"/>
            <a:ext cx="2436813" cy="6858001"/>
            <a:chOff x="1320800" y="0"/>
            <a:chExt cx="2436813" cy="6858001"/>
          </a:xfrm>
        </p:grpSpPr>
        <p:sp>
          <p:nvSpPr>
            <p:cNvPr id="12" name="Freeform 6">
              <a:extLst>
                <a:ext uri="{FF2B5EF4-FFF2-40B4-BE49-F238E27FC236}">
                  <a16:creationId xmlns:a16="http://schemas.microsoft.com/office/drawing/2014/main" id="{64E2FA9A-FEF7-4501-B0EB-5E45EDD217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13" name="Freeform 7">
              <a:extLst>
                <a:ext uri="{FF2B5EF4-FFF2-40B4-BE49-F238E27FC236}">
                  <a16:creationId xmlns:a16="http://schemas.microsoft.com/office/drawing/2014/main" id="{BC38192B-B4CB-47D4-A3B1-10010247F1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rgbClr val="595959"/>
            </a:solidFill>
            <a:ln>
              <a:noFill/>
            </a:ln>
          </p:spPr>
        </p:sp>
        <p:sp>
          <p:nvSpPr>
            <p:cNvPr id="14" name="Freeform 8">
              <a:extLst>
                <a:ext uri="{FF2B5EF4-FFF2-40B4-BE49-F238E27FC236}">
                  <a16:creationId xmlns:a16="http://schemas.microsoft.com/office/drawing/2014/main" id="{96330E33-E171-4B0F-82B5-AF7230399B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rgbClr val="262626"/>
            </a:solidFill>
            <a:ln>
              <a:noFill/>
            </a:ln>
          </p:spPr>
        </p:sp>
        <p:sp>
          <p:nvSpPr>
            <p:cNvPr id="15" name="Freeform 9">
              <a:extLst>
                <a:ext uri="{FF2B5EF4-FFF2-40B4-BE49-F238E27FC236}">
                  <a16:creationId xmlns:a16="http://schemas.microsoft.com/office/drawing/2014/main" id="{332B1723-69BF-42D7-B757-0FA059E152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6" name="Freeform 10">
              <a:extLst>
                <a:ext uri="{FF2B5EF4-FFF2-40B4-BE49-F238E27FC236}">
                  <a16:creationId xmlns:a16="http://schemas.microsoft.com/office/drawing/2014/main" id="{F115D62D-1E96-48D1-A78D-D370A0BFB9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7" name="Freeform 11">
              <a:extLst>
                <a:ext uri="{FF2B5EF4-FFF2-40B4-BE49-F238E27FC236}">
                  <a16:creationId xmlns:a16="http://schemas.microsoft.com/office/drawing/2014/main" id="{91C2876A-169D-4822-A766-C00578C88B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rgbClr val="404040"/>
            </a:solidFill>
            <a:ln>
              <a:noFill/>
            </a:ln>
          </p:spPr>
        </p:sp>
      </p:grpSp>
      <p:sp>
        <p:nvSpPr>
          <p:cNvPr id="2" name="Titolo 1">
            <a:extLst>
              <a:ext uri="{FF2B5EF4-FFF2-40B4-BE49-F238E27FC236}">
                <a16:creationId xmlns:a16="http://schemas.microsoft.com/office/drawing/2014/main" id="{E5C21EBC-7355-4D3A-62CD-871515B313A4}"/>
              </a:ext>
            </a:extLst>
          </p:cNvPr>
          <p:cNvSpPr>
            <a:spLocks noGrp="1"/>
          </p:cNvSpPr>
          <p:nvPr>
            <p:ph type="title"/>
          </p:nvPr>
        </p:nvSpPr>
        <p:spPr>
          <a:xfrm>
            <a:off x="535020" y="685800"/>
            <a:ext cx="2780271" cy="5105400"/>
          </a:xfrm>
        </p:spPr>
        <p:txBody>
          <a:bodyPr>
            <a:normAutofit/>
          </a:bodyPr>
          <a:lstStyle/>
          <a:p>
            <a:r>
              <a:rPr lang="it-IT" sz="4000">
                <a:solidFill>
                  <a:srgbClr val="FFFFFF"/>
                </a:solidFill>
              </a:rPr>
              <a:t>Opere principali di Paul Natorp (1854-1924)</a:t>
            </a:r>
          </a:p>
        </p:txBody>
      </p:sp>
      <p:graphicFrame>
        <p:nvGraphicFramePr>
          <p:cNvPr id="5" name="Segnaposto contenuto 2">
            <a:extLst>
              <a:ext uri="{FF2B5EF4-FFF2-40B4-BE49-F238E27FC236}">
                <a16:creationId xmlns:a16="http://schemas.microsoft.com/office/drawing/2014/main" id="{3E25ABE8-EDE2-899C-A9BA-4A1C83C6924F}"/>
              </a:ext>
            </a:extLst>
          </p:cNvPr>
          <p:cNvGraphicFramePr>
            <a:graphicFrameLocks noGrp="1"/>
          </p:cNvGraphicFramePr>
          <p:nvPr>
            <p:ph idx="1"/>
            <p:extLst>
              <p:ext uri="{D42A27DB-BD31-4B8C-83A1-F6EECF244321}">
                <p14:modId xmlns:p14="http://schemas.microsoft.com/office/powerpoint/2010/main" val="1138122560"/>
              </p:ext>
            </p:extLst>
          </p:nvPr>
        </p:nvGraphicFramePr>
        <p:xfrm>
          <a:off x="5010150" y="685800"/>
          <a:ext cx="6492875" cy="5105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9454976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894B099-DE2F-0B4C-FB41-240F8B328788}"/>
              </a:ext>
            </a:extLst>
          </p:cNvPr>
          <p:cNvSpPr>
            <a:spLocks noGrp="1"/>
          </p:cNvSpPr>
          <p:nvPr>
            <p:ph type="title"/>
          </p:nvPr>
        </p:nvSpPr>
        <p:spPr/>
        <p:txBody>
          <a:bodyPr/>
          <a:lstStyle/>
          <a:p>
            <a:r>
              <a:rPr lang="it-IT"/>
              <a:t>Paul Natorp (1854-1924)</a:t>
            </a:r>
          </a:p>
        </p:txBody>
      </p:sp>
      <p:sp>
        <p:nvSpPr>
          <p:cNvPr id="3" name="Segnaposto contenuto 2">
            <a:extLst>
              <a:ext uri="{FF2B5EF4-FFF2-40B4-BE49-F238E27FC236}">
                <a16:creationId xmlns:a16="http://schemas.microsoft.com/office/drawing/2014/main" id="{AB3AFA97-7F54-E2A5-4DEF-723A44626F3A}"/>
              </a:ext>
            </a:extLst>
          </p:cNvPr>
          <p:cNvSpPr>
            <a:spLocks noGrp="1"/>
          </p:cNvSpPr>
          <p:nvPr>
            <p:ph idx="1"/>
          </p:nvPr>
        </p:nvSpPr>
        <p:spPr/>
        <p:txBody>
          <a:bodyPr/>
          <a:lstStyle/>
          <a:p>
            <a:r>
              <a:rPr lang="it-IT"/>
              <a:t>Nasce a Düsseldorf, studi a Berlino e a Bonn (studia con Usener) e a Strasburgo.</a:t>
            </a:r>
          </a:p>
          <a:p>
            <a:r>
              <a:rPr lang="it-IT"/>
              <a:t>A Strasburgo prova a iniziare una carriera musicale</a:t>
            </a:r>
          </a:p>
          <a:p>
            <a:r>
              <a:rPr lang="it-IT"/>
              <a:t>Precettore privato a Dortmund e Worms, poi bibliotecario a Marburg</a:t>
            </a:r>
          </a:p>
          <a:p>
            <a:r>
              <a:rPr lang="it-IT"/>
              <a:t>Marburg 1881 libera docenza con Cohen (lavoro sulla teoria cartesiana della conoscenza)</a:t>
            </a:r>
          </a:p>
          <a:p>
            <a:r>
              <a:rPr lang="it-IT"/>
              <a:t>Dal 1885 fino al 1924 professore di filosofia a Marburg</a:t>
            </a:r>
          </a:p>
        </p:txBody>
      </p:sp>
    </p:spTree>
    <p:extLst>
      <p:ext uri="{BB962C8B-B14F-4D97-AF65-F5344CB8AC3E}">
        <p14:creationId xmlns:p14="http://schemas.microsoft.com/office/powerpoint/2010/main" val="12615125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3F216BA-2B4D-AC50-DE8B-B004CEFE431D}"/>
              </a:ext>
            </a:extLst>
          </p:cNvPr>
          <p:cNvSpPr>
            <a:spLocks noGrp="1"/>
          </p:cNvSpPr>
          <p:nvPr>
            <p:ph type="title"/>
          </p:nvPr>
        </p:nvSpPr>
        <p:spPr/>
        <p:txBody>
          <a:bodyPr/>
          <a:lstStyle/>
          <a:p>
            <a:r>
              <a:rPr lang="it-IT"/>
              <a:t>Fondazione «panmetodica» del sapere scientifico</a:t>
            </a:r>
          </a:p>
        </p:txBody>
      </p:sp>
      <p:sp>
        <p:nvSpPr>
          <p:cNvPr id="3" name="Segnaposto contenuto 2">
            <a:extLst>
              <a:ext uri="{FF2B5EF4-FFF2-40B4-BE49-F238E27FC236}">
                <a16:creationId xmlns:a16="http://schemas.microsoft.com/office/drawing/2014/main" id="{AE7FE6C1-B344-FA9F-719F-CD25F53C74B0}"/>
              </a:ext>
            </a:extLst>
          </p:cNvPr>
          <p:cNvSpPr>
            <a:spLocks noGrp="1"/>
          </p:cNvSpPr>
          <p:nvPr>
            <p:ph idx="1"/>
          </p:nvPr>
        </p:nvSpPr>
        <p:spPr/>
        <p:txBody>
          <a:bodyPr/>
          <a:lstStyle/>
          <a:p>
            <a:r>
              <a:rPr lang="it-IT"/>
              <a:t>Nuova importanza assegnata alla psicologia come disciplina filosofica</a:t>
            </a:r>
          </a:p>
          <a:p>
            <a:r>
              <a:rPr lang="it-IT"/>
              <a:t>Rinnovata interpretazione di Platone. Le idee non sono delle entità reali ma indicano delle funzioni logico-concettuali del conoscere.</a:t>
            </a:r>
          </a:p>
          <a:p>
            <a:r>
              <a:rPr lang="it-IT"/>
              <a:t>Allargamento dell’indagine della filosofia ad oggettivazioni di tipo non scientifico. Indagine sulla loro costituzione nelle «esperienze vissute soggettive (</a:t>
            </a:r>
            <a:r>
              <a:rPr lang="it-IT" i="1"/>
              <a:t>Erlebnisse</a:t>
            </a:r>
            <a:r>
              <a:rPr lang="it-IT"/>
              <a:t>)» che avvicinano il suo pensiero allo Storicismo di Dilthey e alla Fenomenologia di Husserl.</a:t>
            </a:r>
          </a:p>
        </p:txBody>
      </p:sp>
    </p:spTree>
    <p:extLst>
      <p:ext uri="{BB962C8B-B14F-4D97-AF65-F5344CB8AC3E}">
        <p14:creationId xmlns:p14="http://schemas.microsoft.com/office/powerpoint/2010/main" val="287631555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7E7DDB8F-BE5E-6952-94D2-9E1474BBCFEC}"/>
              </a:ext>
            </a:extLst>
          </p:cNvPr>
          <p:cNvSpPr>
            <a:spLocks noGrp="1"/>
          </p:cNvSpPr>
          <p:nvPr>
            <p:ph type="title"/>
          </p:nvPr>
        </p:nvSpPr>
        <p:spPr/>
        <p:txBody>
          <a:bodyPr/>
          <a:lstStyle/>
          <a:p>
            <a:r>
              <a:rPr lang="it-IT"/>
              <a:t>Opere principali di Ernst Cassirer (1874-1945)</a:t>
            </a:r>
          </a:p>
        </p:txBody>
      </p:sp>
      <p:sp>
        <p:nvSpPr>
          <p:cNvPr id="3" name="Segnaposto contenuto 2">
            <a:extLst>
              <a:ext uri="{FF2B5EF4-FFF2-40B4-BE49-F238E27FC236}">
                <a16:creationId xmlns:a16="http://schemas.microsoft.com/office/drawing/2014/main" id="{C1C05937-B3EA-9F0F-DDB8-898B0578C963}"/>
              </a:ext>
            </a:extLst>
          </p:cNvPr>
          <p:cNvSpPr>
            <a:spLocks noGrp="1"/>
          </p:cNvSpPr>
          <p:nvPr>
            <p:ph idx="1"/>
          </p:nvPr>
        </p:nvSpPr>
        <p:spPr/>
        <p:txBody>
          <a:bodyPr/>
          <a:lstStyle/>
          <a:p>
            <a:endParaRPr lang="it-IT" i="1"/>
          </a:p>
          <a:p>
            <a:r>
              <a:rPr lang="it-IT"/>
              <a:t>Substanzbegriff und Funktionsbegriff, 1910</a:t>
            </a:r>
          </a:p>
          <a:p>
            <a:r>
              <a:rPr lang="it-IT" i="1"/>
              <a:t>Das Erkenntnisproblem in der Philosophie und Wissenschaft der neueren Zeit</a:t>
            </a:r>
            <a:r>
              <a:rPr lang="it-IT"/>
              <a:t> (il problema della conoscenza nella filosofia e nella scienza dell’età moderna), 1906-07-20-50</a:t>
            </a:r>
          </a:p>
          <a:p>
            <a:r>
              <a:rPr lang="it-IT" i="1"/>
              <a:t>Philosophie der symbolischen Formen</a:t>
            </a:r>
            <a:r>
              <a:rPr lang="it-IT"/>
              <a:t> (Filosofia delle forme simboliche) 1923-25-29</a:t>
            </a:r>
          </a:p>
        </p:txBody>
      </p:sp>
    </p:spTree>
    <p:extLst>
      <p:ext uri="{BB962C8B-B14F-4D97-AF65-F5344CB8AC3E}">
        <p14:creationId xmlns:p14="http://schemas.microsoft.com/office/powerpoint/2010/main" val="14709321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FA04798-E1F7-BF53-24DF-C8A848E31375}"/>
              </a:ext>
            </a:extLst>
          </p:cNvPr>
          <p:cNvSpPr>
            <a:spLocks noGrp="1"/>
          </p:cNvSpPr>
          <p:nvPr>
            <p:ph type="title"/>
          </p:nvPr>
        </p:nvSpPr>
        <p:spPr/>
        <p:txBody>
          <a:bodyPr/>
          <a:lstStyle/>
          <a:p>
            <a:r>
              <a:rPr lang="it-IT"/>
              <a:t>Ernst Cassirer (1874-1945)</a:t>
            </a:r>
          </a:p>
        </p:txBody>
      </p:sp>
      <p:sp>
        <p:nvSpPr>
          <p:cNvPr id="3" name="Segnaposto contenuto 2">
            <a:extLst>
              <a:ext uri="{FF2B5EF4-FFF2-40B4-BE49-F238E27FC236}">
                <a16:creationId xmlns:a16="http://schemas.microsoft.com/office/drawing/2014/main" id="{DAC1DE5E-6126-FC46-ED52-9AA132F4B381}"/>
              </a:ext>
            </a:extLst>
          </p:cNvPr>
          <p:cNvSpPr>
            <a:spLocks noGrp="1"/>
          </p:cNvSpPr>
          <p:nvPr>
            <p:ph idx="1"/>
          </p:nvPr>
        </p:nvSpPr>
        <p:spPr/>
        <p:txBody>
          <a:bodyPr/>
          <a:lstStyle/>
          <a:p>
            <a:r>
              <a:rPr lang="it-IT"/>
              <a:t>Studia a Marburg dal 1896 al 1899 a Marburgo con Cohen. Dissertazione sull’analisi della conoscenza matematica e delle scienze naturali in Descartes</a:t>
            </a:r>
          </a:p>
          <a:p>
            <a:r>
              <a:rPr lang="it-IT"/>
              <a:t>1906-19 Libero docente a Berlino</a:t>
            </a:r>
          </a:p>
          <a:p>
            <a:r>
              <a:rPr lang="it-IT"/>
              <a:t>1919-33 Docente all’università di Amburgo, dove fu anche rettore</a:t>
            </a:r>
          </a:p>
          <a:p>
            <a:r>
              <a:rPr lang="it-IT"/>
              <a:t>1933-35 Oxford</a:t>
            </a:r>
          </a:p>
          <a:p>
            <a:r>
              <a:rPr lang="it-IT"/>
              <a:t>1935-41 Göteborg</a:t>
            </a:r>
          </a:p>
          <a:p>
            <a:r>
              <a:rPr lang="it-IT"/>
              <a:t>1941 Yale</a:t>
            </a:r>
          </a:p>
        </p:txBody>
      </p:sp>
    </p:spTree>
    <p:extLst>
      <p:ext uri="{BB962C8B-B14F-4D97-AF65-F5344CB8AC3E}">
        <p14:creationId xmlns:p14="http://schemas.microsoft.com/office/powerpoint/2010/main" val="37858701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1071A61-359B-F604-3841-6BE8F33A2972}"/>
              </a:ext>
            </a:extLst>
          </p:cNvPr>
          <p:cNvSpPr>
            <a:spLocks noGrp="1"/>
          </p:cNvSpPr>
          <p:nvPr>
            <p:ph type="title"/>
          </p:nvPr>
        </p:nvSpPr>
        <p:spPr/>
        <p:txBody>
          <a:bodyPr/>
          <a:lstStyle/>
          <a:p>
            <a:r>
              <a:rPr lang="it-IT"/>
              <a:t>Ernst Cassirer (1874-1945)</a:t>
            </a:r>
          </a:p>
        </p:txBody>
      </p:sp>
      <p:sp>
        <p:nvSpPr>
          <p:cNvPr id="3" name="Segnaposto contenuto 2">
            <a:extLst>
              <a:ext uri="{FF2B5EF4-FFF2-40B4-BE49-F238E27FC236}">
                <a16:creationId xmlns:a16="http://schemas.microsoft.com/office/drawing/2014/main" id="{ADF4DA5E-8DA9-73E6-FB88-BEEFAABCF752}"/>
              </a:ext>
            </a:extLst>
          </p:cNvPr>
          <p:cNvSpPr>
            <a:spLocks noGrp="1"/>
          </p:cNvSpPr>
          <p:nvPr>
            <p:ph idx="1"/>
          </p:nvPr>
        </p:nvSpPr>
        <p:spPr/>
        <p:txBody>
          <a:bodyPr>
            <a:normAutofit lnSpcReduction="10000"/>
          </a:bodyPr>
          <a:lstStyle/>
          <a:p>
            <a:r>
              <a:rPr lang="it-IT"/>
              <a:t>Le oggettivazioni del conoscere vanno spiegate mediante l’analisi della rispettiva funzione che le costituisce. Allargamento progressivo di questa impostazione a tutte le produzioni dello spirito e della cultura.</a:t>
            </a:r>
          </a:p>
          <a:p>
            <a:r>
              <a:rPr lang="it-IT"/>
              <a:t>Dalla critica della ragione alla critica della cultura</a:t>
            </a:r>
          </a:p>
          <a:p>
            <a:r>
              <a:rPr lang="it-IT"/>
              <a:t>Rappresentazione simbolica – Uomo come animale simbolico:</a:t>
            </a:r>
          </a:p>
          <a:p>
            <a:r>
              <a:rPr lang="it-IT"/>
              <a:t>Funzione espressiva (Ausdrucksfunktion): mondo di mito e religione</a:t>
            </a:r>
          </a:p>
          <a:p>
            <a:r>
              <a:rPr lang="it-IT"/>
              <a:t>Funzione intuitiva (Anschauungsfunktion): mondo dell’esperienza comune con le sue cose nello spazio-tempo</a:t>
            </a:r>
          </a:p>
          <a:p>
            <a:r>
              <a:rPr lang="it-IT"/>
              <a:t>Funzione significante (Bedeutungsfunktion): mondo della scienza</a:t>
            </a:r>
          </a:p>
        </p:txBody>
      </p:sp>
    </p:spTree>
    <p:extLst>
      <p:ext uri="{BB962C8B-B14F-4D97-AF65-F5344CB8AC3E}">
        <p14:creationId xmlns:p14="http://schemas.microsoft.com/office/powerpoint/2010/main" val="114314667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01EA24C-939F-B1C3-0E7F-1FA1DA18508C}"/>
              </a:ext>
            </a:extLst>
          </p:cNvPr>
          <p:cNvSpPr>
            <a:spLocks noGrp="1"/>
          </p:cNvSpPr>
          <p:nvPr>
            <p:ph type="title"/>
          </p:nvPr>
        </p:nvSpPr>
        <p:spPr/>
        <p:txBody>
          <a:bodyPr/>
          <a:lstStyle/>
          <a:p>
            <a:r>
              <a:rPr lang="it-IT"/>
              <a:t>Aby Warburg 1866-1929</a:t>
            </a:r>
          </a:p>
        </p:txBody>
      </p:sp>
      <p:sp>
        <p:nvSpPr>
          <p:cNvPr id="3" name="Segnaposto contenuto 2">
            <a:extLst>
              <a:ext uri="{FF2B5EF4-FFF2-40B4-BE49-F238E27FC236}">
                <a16:creationId xmlns:a16="http://schemas.microsoft.com/office/drawing/2014/main" id="{3DB486E8-DD74-0ED1-8642-E671AF8A3496}"/>
              </a:ext>
            </a:extLst>
          </p:cNvPr>
          <p:cNvSpPr>
            <a:spLocks noGrp="1"/>
          </p:cNvSpPr>
          <p:nvPr>
            <p:ph idx="1"/>
          </p:nvPr>
        </p:nvSpPr>
        <p:spPr/>
        <p:txBody>
          <a:bodyPr/>
          <a:lstStyle/>
          <a:p>
            <a:r>
              <a:rPr lang="it-IT"/>
              <a:t>Die Erneuerung der heidnischen Antike, 2 Voll. (La rinascita del paganesimo antico), 1932</a:t>
            </a:r>
          </a:p>
          <a:p>
            <a:endParaRPr lang="it-IT"/>
          </a:p>
          <a:p>
            <a:r>
              <a:rPr lang="it-IT"/>
              <a:t>Mnemosyme (Bilderatlas Mnemosyne)</a:t>
            </a:r>
          </a:p>
        </p:txBody>
      </p:sp>
    </p:spTree>
    <p:extLst>
      <p:ext uri="{BB962C8B-B14F-4D97-AF65-F5344CB8AC3E}">
        <p14:creationId xmlns:p14="http://schemas.microsoft.com/office/powerpoint/2010/main" val="213812365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ma 4">
            <a:extLst>
              <a:ext uri="{FF2B5EF4-FFF2-40B4-BE49-F238E27FC236}">
                <a16:creationId xmlns:a16="http://schemas.microsoft.com/office/drawing/2014/main" id="{05C3E26F-5840-D1B7-6B43-01F4C8C56ACA}"/>
              </a:ext>
            </a:extLst>
          </p:cNvPr>
          <p:cNvGraphicFramePr/>
          <p:nvPr>
            <p:extLst>
              <p:ext uri="{D42A27DB-BD31-4B8C-83A1-F6EECF244321}">
                <p14:modId xmlns:p14="http://schemas.microsoft.com/office/powerpoint/2010/main" val="1281861649"/>
              </p:ext>
            </p:extLst>
          </p:nvPr>
        </p:nvGraphicFramePr>
        <p:xfrm>
          <a:off x="1524000" y="1122363"/>
          <a:ext cx="9144000" cy="2387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4" name="Diagramma 3">
            <a:extLst>
              <a:ext uri="{FF2B5EF4-FFF2-40B4-BE49-F238E27FC236}">
                <a16:creationId xmlns:a16="http://schemas.microsoft.com/office/drawing/2014/main" id="{FC72A59A-7202-A338-7641-0EC15C92440D}"/>
              </a:ext>
            </a:extLst>
          </p:cNvPr>
          <p:cNvGraphicFramePr/>
          <p:nvPr>
            <p:extLst>
              <p:ext uri="{D42A27DB-BD31-4B8C-83A1-F6EECF244321}">
                <p14:modId xmlns:p14="http://schemas.microsoft.com/office/powerpoint/2010/main" val="3145246962"/>
              </p:ext>
            </p:extLst>
          </p:nvPr>
        </p:nvGraphicFramePr>
        <p:xfrm>
          <a:off x="1524000" y="3602038"/>
          <a:ext cx="9144000" cy="165576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42579670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736466E-CA34-41CD-10FE-DCB3E3730704}"/>
              </a:ext>
            </a:extLst>
          </p:cNvPr>
          <p:cNvSpPr>
            <a:spLocks noGrp="1"/>
          </p:cNvSpPr>
          <p:nvPr>
            <p:ph type="title"/>
          </p:nvPr>
        </p:nvSpPr>
        <p:spPr/>
        <p:txBody>
          <a:bodyPr/>
          <a:lstStyle/>
          <a:p>
            <a:r>
              <a:rPr lang="it-IT"/>
              <a:t>Wilhelm Windelband (1848-1915)</a:t>
            </a:r>
          </a:p>
        </p:txBody>
      </p:sp>
      <p:sp>
        <p:nvSpPr>
          <p:cNvPr id="3" name="Segnaposto contenuto 2">
            <a:extLst>
              <a:ext uri="{FF2B5EF4-FFF2-40B4-BE49-F238E27FC236}">
                <a16:creationId xmlns:a16="http://schemas.microsoft.com/office/drawing/2014/main" id="{72C70722-FBC1-EB0D-9127-1929B363447A}"/>
              </a:ext>
            </a:extLst>
          </p:cNvPr>
          <p:cNvSpPr>
            <a:spLocks noGrp="1"/>
          </p:cNvSpPr>
          <p:nvPr>
            <p:ph idx="1"/>
          </p:nvPr>
        </p:nvSpPr>
        <p:spPr/>
        <p:txBody>
          <a:bodyPr/>
          <a:lstStyle/>
          <a:p>
            <a:r>
              <a:rPr lang="it-IT"/>
              <a:t>Allievo di Kuno Fischer e di H. Lotze, fu professore a Zurigo (1876), Friburgo (1877-82), Strasburgo, dove rimase un ventennio, e Heidelberg (1903) dove fu chiamato come successore di Fischer.</a:t>
            </a:r>
          </a:p>
          <a:p>
            <a:endParaRPr lang="it-IT"/>
          </a:p>
          <a:p>
            <a:r>
              <a:rPr lang="it-IT" i="1"/>
              <a:t>Präludien</a:t>
            </a:r>
            <a:r>
              <a:rPr lang="it-IT"/>
              <a:t> (1884)</a:t>
            </a:r>
          </a:p>
          <a:p>
            <a:r>
              <a:rPr lang="it-IT" i="1"/>
              <a:t>Geschichte und Naturwissenschaft</a:t>
            </a:r>
            <a:r>
              <a:rPr lang="it-IT"/>
              <a:t> (prolusione di Strasburgo, 1894)</a:t>
            </a:r>
          </a:p>
        </p:txBody>
      </p:sp>
    </p:spTree>
    <p:extLst>
      <p:ext uri="{BB962C8B-B14F-4D97-AF65-F5344CB8AC3E}">
        <p14:creationId xmlns:p14="http://schemas.microsoft.com/office/powerpoint/2010/main" val="39425428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D495147-AE69-86E4-7D90-85DF8BC43730}"/>
              </a:ext>
            </a:extLst>
          </p:cNvPr>
          <p:cNvSpPr>
            <a:spLocks noGrp="1"/>
          </p:cNvSpPr>
          <p:nvPr>
            <p:ph type="title"/>
          </p:nvPr>
        </p:nvSpPr>
        <p:spPr/>
        <p:txBody>
          <a:bodyPr/>
          <a:lstStyle/>
          <a:p>
            <a:r>
              <a:rPr lang="it-IT"/>
              <a:t>1. Windelband. Un’etica del pensare</a:t>
            </a:r>
          </a:p>
        </p:txBody>
      </p:sp>
      <p:sp>
        <p:nvSpPr>
          <p:cNvPr id="3" name="Segnaposto contenuto 2">
            <a:extLst>
              <a:ext uri="{FF2B5EF4-FFF2-40B4-BE49-F238E27FC236}">
                <a16:creationId xmlns:a16="http://schemas.microsoft.com/office/drawing/2014/main" id="{8F1C14F4-153B-4117-459B-914A30929BA8}"/>
              </a:ext>
            </a:extLst>
          </p:cNvPr>
          <p:cNvSpPr>
            <a:spLocks noGrp="1"/>
          </p:cNvSpPr>
          <p:nvPr>
            <p:ph idx="1"/>
          </p:nvPr>
        </p:nvSpPr>
        <p:spPr/>
        <p:txBody>
          <a:bodyPr/>
          <a:lstStyle/>
          <a:p>
            <a:r>
              <a:rPr lang="it-IT"/>
              <a:t>Filosofia dei valori. Validità normativa dei «giudizi valutativi» esprimenti il </a:t>
            </a:r>
            <a:r>
              <a:rPr lang="it-IT" i="1"/>
              <a:t>dover essere </a:t>
            </a:r>
            <a:r>
              <a:rPr lang="it-IT"/>
              <a:t>e, in ultima istanza, i «valori eterni» del Vero, del Buono, del Bello, del Sacro. Questi ultimi sono immediatamente evidenti alla «coscienza delle norme», alla quale la coscienza empirica fa riferimento come a un termine di adeguazione ideale quando formula giudizi in campo logico (valore del Vero), etico (Valore del Bene), estetico (valore del Bello) e religioso (valore del Sacro).</a:t>
            </a:r>
            <a:endParaRPr lang="it-IT" i="1"/>
          </a:p>
          <a:p>
            <a:r>
              <a:rPr lang="it-IT"/>
              <a:t>Scientificità nometetica – scientificità idiografica</a:t>
            </a:r>
          </a:p>
          <a:p>
            <a:endParaRPr lang="it-IT"/>
          </a:p>
        </p:txBody>
      </p:sp>
    </p:spTree>
    <p:extLst>
      <p:ext uri="{BB962C8B-B14F-4D97-AF65-F5344CB8AC3E}">
        <p14:creationId xmlns:p14="http://schemas.microsoft.com/office/powerpoint/2010/main" val="8543511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782B241-A035-5720-8065-A14855F29C91}"/>
              </a:ext>
            </a:extLst>
          </p:cNvPr>
          <p:cNvSpPr>
            <a:spLocks noGrp="1"/>
          </p:cNvSpPr>
          <p:nvPr>
            <p:ph type="title"/>
          </p:nvPr>
        </p:nvSpPr>
        <p:spPr/>
        <p:txBody>
          <a:bodyPr/>
          <a:lstStyle/>
          <a:p>
            <a:r>
              <a:rPr lang="it-IT"/>
              <a:t>2. Windelband. Discussione sulla fondazione del conoscere storio</a:t>
            </a:r>
          </a:p>
        </p:txBody>
      </p:sp>
      <p:sp>
        <p:nvSpPr>
          <p:cNvPr id="3" name="Segnaposto contenuto 2">
            <a:extLst>
              <a:ext uri="{FF2B5EF4-FFF2-40B4-BE49-F238E27FC236}">
                <a16:creationId xmlns:a16="http://schemas.microsoft.com/office/drawing/2014/main" id="{8F3E9113-7C7D-F0A7-A8C2-269213721A2C}"/>
              </a:ext>
            </a:extLst>
          </p:cNvPr>
          <p:cNvSpPr>
            <a:spLocks noGrp="1"/>
          </p:cNvSpPr>
          <p:nvPr>
            <p:ph idx="1"/>
          </p:nvPr>
        </p:nvSpPr>
        <p:spPr/>
        <p:txBody>
          <a:bodyPr>
            <a:normAutofit lnSpcReduction="10000"/>
          </a:bodyPr>
          <a:lstStyle/>
          <a:p>
            <a:r>
              <a:rPr lang="it-IT"/>
              <a:t>Contro Dilthey e la distinzione Natura-Spirito.</a:t>
            </a:r>
          </a:p>
          <a:p>
            <a:endParaRPr lang="it-IT"/>
          </a:p>
          <a:p>
            <a:r>
              <a:rPr lang="it-IT"/>
              <a:t>La differenza non è di oggetti ma è una differenza di metodi: Scientificità nomotetica che studia il proprio oggetto al fine di stabilire leggi universali – Scienze esatte</a:t>
            </a:r>
          </a:p>
          <a:p>
            <a:r>
              <a:rPr lang="it-IT"/>
              <a:t>Scientificità idiografica, che mira a cogliere e conoscere l’individualità e la peculiarità dell’oggetto studiato – Scienze storiche </a:t>
            </a:r>
          </a:p>
          <a:p>
            <a:r>
              <a:rPr lang="it-IT"/>
              <a:t>Poiché la distinzione non è di oggetti ma di metodi si può studiare la natura secondo una scientificità idiografica e le azioni degli uomini secondo una scientificità nomtetica.</a:t>
            </a:r>
          </a:p>
        </p:txBody>
      </p:sp>
    </p:spTree>
    <p:extLst>
      <p:ext uri="{BB962C8B-B14F-4D97-AF65-F5344CB8AC3E}">
        <p14:creationId xmlns:p14="http://schemas.microsoft.com/office/powerpoint/2010/main" val="171755912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0931E26-77FE-7EC1-9FA7-E63CAF82C33D}"/>
              </a:ext>
            </a:extLst>
          </p:cNvPr>
          <p:cNvSpPr>
            <a:spLocks noGrp="1"/>
          </p:cNvSpPr>
          <p:nvPr>
            <p:ph type="title"/>
          </p:nvPr>
        </p:nvSpPr>
        <p:spPr/>
        <p:txBody>
          <a:bodyPr/>
          <a:lstStyle/>
          <a:p>
            <a:r>
              <a:rPr lang="it-IT"/>
              <a:t>Heinrich Rickert (1863-1936)</a:t>
            </a:r>
          </a:p>
        </p:txBody>
      </p:sp>
      <p:sp>
        <p:nvSpPr>
          <p:cNvPr id="3" name="Segnaposto contenuto 2">
            <a:extLst>
              <a:ext uri="{FF2B5EF4-FFF2-40B4-BE49-F238E27FC236}">
                <a16:creationId xmlns:a16="http://schemas.microsoft.com/office/drawing/2014/main" id="{564B42BC-7C27-112F-1289-39155EF8C59F}"/>
              </a:ext>
            </a:extLst>
          </p:cNvPr>
          <p:cNvSpPr>
            <a:spLocks noGrp="1"/>
          </p:cNvSpPr>
          <p:nvPr>
            <p:ph idx="1"/>
          </p:nvPr>
        </p:nvSpPr>
        <p:spPr/>
        <p:txBody>
          <a:bodyPr>
            <a:normAutofit lnSpcReduction="10000"/>
          </a:bodyPr>
          <a:lstStyle/>
          <a:p>
            <a:r>
              <a:rPr lang="it-IT"/>
              <a:t>Studia a Berlino con Paulsen e H. von Treitschke. Viene a contatto con Th. Mommsen e W. Weber, poi Strasburgo, Zurigo e Friburgo, dove si addottora con Windelband.</a:t>
            </a:r>
          </a:p>
          <a:p>
            <a:r>
              <a:rPr lang="it-IT"/>
              <a:t>Professore a Friburgo dal 1896 (succede a A. Riehl).</a:t>
            </a:r>
          </a:p>
          <a:p>
            <a:r>
              <a:rPr lang="it-IT"/>
              <a:t>Professore a Heidelberg dal 1916, succedendo a Lask sulla cattedra che fu di Windelband. La sua cattedra passerà a Husserl.</a:t>
            </a:r>
          </a:p>
          <a:p>
            <a:r>
              <a:rPr lang="it-IT"/>
              <a:t>1888, Dottorato: </a:t>
            </a:r>
            <a:r>
              <a:rPr lang="it-IT" i="1"/>
              <a:t>Zur Lehre von der Definition</a:t>
            </a:r>
          </a:p>
          <a:p>
            <a:r>
              <a:rPr lang="it-IT"/>
              <a:t>1892, libera docenza: </a:t>
            </a:r>
            <a:r>
              <a:rPr lang="it-IT" i="1"/>
              <a:t>Der Gegenstand der Erkenntnis</a:t>
            </a:r>
          </a:p>
          <a:p>
            <a:r>
              <a:rPr lang="it-IT"/>
              <a:t>1896-1902 </a:t>
            </a:r>
            <a:r>
              <a:rPr lang="it-IT" i="1"/>
              <a:t>Die Grenzen der naturwissenschaftlichen Begriffsbildung</a:t>
            </a:r>
          </a:p>
          <a:p>
            <a:r>
              <a:rPr lang="it-IT"/>
              <a:t>1912 </a:t>
            </a:r>
            <a:r>
              <a:rPr lang="it-IT" i="1"/>
              <a:t>System der Philosophie</a:t>
            </a:r>
          </a:p>
        </p:txBody>
      </p:sp>
    </p:spTree>
    <p:extLst>
      <p:ext uri="{BB962C8B-B14F-4D97-AF65-F5344CB8AC3E}">
        <p14:creationId xmlns:p14="http://schemas.microsoft.com/office/powerpoint/2010/main" val="61696272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2261837-3E21-3CC8-2B6F-F33CC379ABA4}"/>
              </a:ext>
            </a:extLst>
          </p:cNvPr>
          <p:cNvSpPr>
            <a:spLocks noGrp="1"/>
          </p:cNvSpPr>
          <p:nvPr>
            <p:ph type="title"/>
          </p:nvPr>
        </p:nvSpPr>
        <p:spPr/>
        <p:txBody>
          <a:bodyPr/>
          <a:lstStyle/>
          <a:p>
            <a:r>
              <a:rPr lang="it-IT"/>
              <a:t>1. Rickert. Approfondimento della distinzione metodologica di Windelband</a:t>
            </a:r>
          </a:p>
        </p:txBody>
      </p:sp>
      <p:sp>
        <p:nvSpPr>
          <p:cNvPr id="3" name="Segnaposto contenuto 2">
            <a:extLst>
              <a:ext uri="{FF2B5EF4-FFF2-40B4-BE49-F238E27FC236}">
                <a16:creationId xmlns:a16="http://schemas.microsoft.com/office/drawing/2014/main" id="{DA8B5B69-ED5D-9C4D-729D-EF525A27305E}"/>
              </a:ext>
            </a:extLst>
          </p:cNvPr>
          <p:cNvSpPr>
            <a:spLocks noGrp="1"/>
          </p:cNvSpPr>
          <p:nvPr>
            <p:ph idx="1"/>
          </p:nvPr>
        </p:nvSpPr>
        <p:spPr/>
        <p:txBody>
          <a:bodyPr/>
          <a:lstStyle/>
          <a:p>
            <a:r>
              <a:rPr lang="it-IT"/>
              <a:t>Ogni conoscere è un valutare</a:t>
            </a:r>
          </a:p>
          <a:p>
            <a:r>
              <a:rPr lang="it-IT"/>
              <a:t>La formazione dei concetti scientifici riporta un materiale irrazionale, che si dà nella modalità di un continuo eterogeneo, a una forma razionale; tale forma può essere o quella di un continuo omogeneo (nelle scienze generalizzanti della natura) o quella di un discreto eterogeneo (il che avviene nelle scienze individualizzanti della cultura)</a:t>
            </a:r>
          </a:p>
        </p:txBody>
      </p:sp>
    </p:spTree>
    <p:extLst>
      <p:ext uri="{BB962C8B-B14F-4D97-AF65-F5344CB8AC3E}">
        <p14:creationId xmlns:p14="http://schemas.microsoft.com/office/powerpoint/2010/main" val="338785942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8D9E7AA-11AC-16E2-BCDF-CE4DF0647F4D}"/>
              </a:ext>
            </a:extLst>
          </p:cNvPr>
          <p:cNvSpPr>
            <a:spLocks noGrp="1"/>
          </p:cNvSpPr>
          <p:nvPr>
            <p:ph type="title"/>
          </p:nvPr>
        </p:nvSpPr>
        <p:spPr/>
        <p:txBody>
          <a:bodyPr/>
          <a:lstStyle/>
          <a:p>
            <a:r>
              <a:rPr lang="it-IT"/>
              <a:t>2. Rickert. System der Philosophie, 1921</a:t>
            </a:r>
          </a:p>
        </p:txBody>
      </p:sp>
      <p:sp>
        <p:nvSpPr>
          <p:cNvPr id="3" name="Segnaposto contenuto 2">
            <a:extLst>
              <a:ext uri="{FF2B5EF4-FFF2-40B4-BE49-F238E27FC236}">
                <a16:creationId xmlns:a16="http://schemas.microsoft.com/office/drawing/2014/main" id="{75359501-BB4C-7EFD-C209-7EC3DA3098F8}"/>
              </a:ext>
            </a:extLst>
          </p:cNvPr>
          <p:cNvSpPr>
            <a:spLocks noGrp="1"/>
          </p:cNvSpPr>
          <p:nvPr>
            <p:ph idx="1"/>
          </p:nvPr>
        </p:nvSpPr>
        <p:spPr/>
        <p:txBody>
          <a:bodyPr>
            <a:normAutofit fontScale="85000" lnSpcReduction="20000"/>
          </a:bodyPr>
          <a:lstStyle/>
          <a:p>
            <a:r>
              <a:rPr lang="it-IT"/>
              <a:t>Tre mondi: il mondo degli oggetti, il mondo dei valori, e il mondo delle realizzazioni di senso (sintesi di valori e realtà).</a:t>
            </a:r>
          </a:p>
          <a:p>
            <a:endParaRPr lang="it-IT"/>
          </a:p>
          <a:p>
            <a:r>
              <a:rPr lang="it-IT"/>
              <a:t>Classificazione sistematica dei valori. Sei ambiti di valori:</a:t>
            </a:r>
          </a:p>
          <a:p>
            <a:r>
              <a:rPr lang="it-IT"/>
              <a:t>1. la </a:t>
            </a:r>
            <a:r>
              <a:rPr lang="it-IT" b="1"/>
              <a:t>logica</a:t>
            </a:r>
            <a:r>
              <a:rPr lang="it-IT"/>
              <a:t> con il valore della verità, cui corrisponde l’intellettualismo;</a:t>
            </a:r>
          </a:p>
          <a:p>
            <a:r>
              <a:rPr lang="it-IT"/>
              <a:t>2. l’</a:t>
            </a:r>
            <a:r>
              <a:rPr lang="it-IT" b="1"/>
              <a:t>estetica</a:t>
            </a:r>
            <a:r>
              <a:rPr lang="it-IT"/>
              <a:t> con il valore della bellezza, cui corrisponde l’estetismo;</a:t>
            </a:r>
          </a:p>
          <a:p>
            <a:r>
              <a:rPr lang="it-IT"/>
              <a:t>3. la </a:t>
            </a:r>
            <a:r>
              <a:rPr lang="it-IT" b="1"/>
              <a:t>mistica</a:t>
            </a:r>
            <a:r>
              <a:rPr lang="it-IT"/>
              <a:t>, con il valore della santità impersonale, cui corrisponde il misticismo;</a:t>
            </a:r>
          </a:p>
          <a:p>
            <a:r>
              <a:rPr lang="it-IT"/>
              <a:t>4. l’</a:t>
            </a:r>
            <a:r>
              <a:rPr lang="it-IT" b="1"/>
              <a:t>etica</a:t>
            </a:r>
            <a:r>
              <a:rPr lang="it-IT"/>
              <a:t>, con il valore della moralità, cui corrisponde il moralismo;</a:t>
            </a:r>
          </a:p>
          <a:p>
            <a:r>
              <a:rPr lang="it-IT"/>
              <a:t>5. l’</a:t>
            </a:r>
            <a:r>
              <a:rPr lang="it-IT" b="1"/>
              <a:t>erotica</a:t>
            </a:r>
            <a:r>
              <a:rPr lang="it-IT"/>
              <a:t>, con il valore della comunione della felicità, cui corrisponde l’eudaimonismo;</a:t>
            </a:r>
          </a:p>
          <a:p>
            <a:r>
              <a:rPr lang="it-IT"/>
              <a:t>6. la</a:t>
            </a:r>
            <a:r>
              <a:rPr lang="it-IT" b="1"/>
              <a:t> filosofia religiosa</a:t>
            </a:r>
            <a:r>
              <a:rPr lang="it-IT"/>
              <a:t>, con il valore della santità personale, cui corrisponde il teismo.</a:t>
            </a:r>
          </a:p>
        </p:txBody>
      </p:sp>
    </p:spTree>
    <p:extLst>
      <p:ext uri="{BB962C8B-B14F-4D97-AF65-F5344CB8AC3E}">
        <p14:creationId xmlns:p14="http://schemas.microsoft.com/office/powerpoint/2010/main" val="23556469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A1712F5-BCD0-B255-0437-F3B5E395A6B5}"/>
              </a:ext>
            </a:extLst>
          </p:cNvPr>
          <p:cNvSpPr>
            <a:spLocks noGrp="1"/>
          </p:cNvSpPr>
          <p:nvPr>
            <p:ph type="title"/>
          </p:nvPr>
        </p:nvSpPr>
        <p:spPr/>
        <p:txBody>
          <a:bodyPr/>
          <a:lstStyle/>
          <a:p>
            <a:r>
              <a:rPr lang="it-IT"/>
              <a:t>Emil Lask (1875-1915)</a:t>
            </a:r>
          </a:p>
        </p:txBody>
      </p:sp>
      <p:sp>
        <p:nvSpPr>
          <p:cNvPr id="3" name="Segnaposto contenuto 2">
            <a:extLst>
              <a:ext uri="{FF2B5EF4-FFF2-40B4-BE49-F238E27FC236}">
                <a16:creationId xmlns:a16="http://schemas.microsoft.com/office/drawing/2014/main" id="{1367C749-3C5B-D191-169E-86E7A44F1365}"/>
              </a:ext>
            </a:extLst>
          </p:cNvPr>
          <p:cNvSpPr>
            <a:spLocks noGrp="1"/>
          </p:cNvSpPr>
          <p:nvPr>
            <p:ph idx="1"/>
          </p:nvPr>
        </p:nvSpPr>
        <p:spPr/>
        <p:txBody>
          <a:bodyPr/>
          <a:lstStyle/>
          <a:p>
            <a:r>
              <a:rPr lang="it-IT"/>
              <a:t>Si addottora con Rickert a Friburgo e consegue la libera docenza a Heidelberg con Windelband.</a:t>
            </a:r>
          </a:p>
          <a:p>
            <a:endParaRPr lang="it-IT"/>
          </a:p>
          <a:p>
            <a:r>
              <a:rPr lang="it-IT"/>
              <a:t>1911 </a:t>
            </a:r>
            <a:r>
              <a:rPr lang="it-IT" i="1"/>
              <a:t>Die Logik der Philosophie und die Kategorienlehre</a:t>
            </a:r>
          </a:p>
          <a:p>
            <a:endParaRPr lang="it-IT" i="1"/>
          </a:p>
          <a:p>
            <a:r>
              <a:rPr lang="it-IT"/>
              <a:t>1912 </a:t>
            </a:r>
            <a:r>
              <a:rPr lang="it-IT" i="1"/>
              <a:t>Die Lehre vom Urteil</a:t>
            </a:r>
          </a:p>
        </p:txBody>
      </p:sp>
    </p:spTree>
    <p:extLst>
      <p:ext uri="{BB962C8B-B14F-4D97-AF65-F5344CB8AC3E}">
        <p14:creationId xmlns:p14="http://schemas.microsoft.com/office/powerpoint/2010/main" val="85057610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B444699F-5E8D-AF50-9DDD-8C2AC530E8DE}"/>
              </a:ext>
            </a:extLst>
          </p:cNvPr>
          <p:cNvSpPr>
            <a:spLocks noGrp="1"/>
          </p:cNvSpPr>
          <p:nvPr>
            <p:ph type="title"/>
          </p:nvPr>
        </p:nvSpPr>
        <p:spPr/>
        <p:txBody>
          <a:bodyPr/>
          <a:lstStyle/>
          <a:p>
            <a:r>
              <a:rPr lang="it-IT"/>
              <a:t>E. Lask: Neokantismo e fenomenologia</a:t>
            </a:r>
          </a:p>
        </p:txBody>
      </p:sp>
      <p:sp>
        <p:nvSpPr>
          <p:cNvPr id="3" name="Segnaposto contenuto 2">
            <a:extLst>
              <a:ext uri="{FF2B5EF4-FFF2-40B4-BE49-F238E27FC236}">
                <a16:creationId xmlns:a16="http://schemas.microsoft.com/office/drawing/2014/main" id="{C401B874-3CB6-05FF-6CD0-A1D6D7F2CD8B}"/>
              </a:ext>
            </a:extLst>
          </p:cNvPr>
          <p:cNvSpPr>
            <a:spLocks noGrp="1"/>
          </p:cNvSpPr>
          <p:nvPr>
            <p:ph idx="1"/>
          </p:nvPr>
        </p:nvSpPr>
        <p:spPr/>
        <p:txBody>
          <a:bodyPr/>
          <a:lstStyle/>
          <a:p>
            <a:r>
              <a:rPr lang="it-IT"/>
              <a:t>Nel carattere intenzionale il denominatore comune delle categorie.</a:t>
            </a:r>
          </a:p>
          <a:p>
            <a:endParaRPr lang="it-IT"/>
          </a:p>
          <a:p>
            <a:r>
              <a:rPr lang="it-IT"/>
              <a:t>Idea di una forma originaria (Urform) intesa come valore supremo, che egli prende come punto di partenza per una ontologia critica.</a:t>
            </a:r>
          </a:p>
          <a:p>
            <a:r>
              <a:rPr lang="it-IT"/>
              <a:t>Accanto alla teoria logica, che si occupa del categoriale, Lask prospetta una teoria filosofica che fondi l’indagine delle altre «regioni categoriali», comprendenti anche contenuti alogici o irrazionali: arte e religione.</a:t>
            </a:r>
          </a:p>
          <a:p>
            <a:r>
              <a:rPr lang="it-IT"/>
              <a:t>Teoria della verità basata sull’idea di oggetto puro.</a:t>
            </a:r>
          </a:p>
        </p:txBody>
      </p:sp>
    </p:spTree>
    <p:extLst>
      <p:ext uri="{BB962C8B-B14F-4D97-AF65-F5344CB8AC3E}">
        <p14:creationId xmlns:p14="http://schemas.microsoft.com/office/powerpoint/2010/main" val="291353832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4EFE063-C65F-3CD6-3591-AAF6D8D2D87C}"/>
              </a:ext>
            </a:extLst>
          </p:cNvPr>
          <p:cNvSpPr>
            <a:spLocks noGrp="1"/>
          </p:cNvSpPr>
          <p:nvPr>
            <p:ph type="title"/>
          </p:nvPr>
        </p:nvSpPr>
        <p:spPr/>
        <p:txBody>
          <a:bodyPr/>
          <a:lstStyle/>
          <a:p>
            <a:r>
              <a:rPr lang="it-IT"/>
              <a:t>Martin Heidegger 1889-1976</a:t>
            </a:r>
          </a:p>
        </p:txBody>
      </p:sp>
      <p:sp>
        <p:nvSpPr>
          <p:cNvPr id="3" name="Segnaposto contenuto 2">
            <a:extLst>
              <a:ext uri="{FF2B5EF4-FFF2-40B4-BE49-F238E27FC236}">
                <a16:creationId xmlns:a16="http://schemas.microsoft.com/office/drawing/2014/main" id="{1A20C346-BC4E-356F-AAED-5D83C3833C47}"/>
              </a:ext>
            </a:extLst>
          </p:cNvPr>
          <p:cNvSpPr>
            <a:spLocks noGrp="1"/>
          </p:cNvSpPr>
          <p:nvPr>
            <p:ph idx="1"/>
          </p:nvPr>
        </p:nvSpPr>
        <p:spPr/>
        <p:txBody>
          <a:bodyPr>
            <a:normAutofit fontScale="92500"/>
          </a:bodyPr>
          <a:lstStyle/>
          <a:p>
            <a:r>
              <a:rPr lang="it-IT"/>
              <a:t>Prima pubblicazione di Heidegger: </a:t>
            </a:r>
            <a:r>
              <a:rPr lang="it-IT" i="1"/>
              <a:t>Neuere Forschung über Logik (Nuove ricerche sulla logica)</a:t>
            </a:r>
            <a:r>
              <a:rPr lang="it-IT"/>
              <a:t>, 1912</a:t>
            </a:r>
          </a:p>
          <a:p>
            <a:r>
              <a:rPr lang="it-IT"/>
              <a:t>Tesi di dottorato: </a:t>
            </a:r>
            <a:r>
              <a:rPr lang="it-IT" i="1"/>
              <a:t>Die Lehre vom Urteil im Psychologismus (La dottrina del giudizio nello psicologismo), </a:t>
            </a:r>
            <a:r>
              <a:rPr lang="it-IT"/>
              <a:t>1913 (contro Wundt, Maier, Brentano, Marty, Lipps) – Franz Brentano, Von der mannigfachen Bedeutung des Seienden nach Aristotele, (</a:t>
            </a:r>
            <a:r>
              <a:rPr lang="it-IT" i="1"/>
              <a:t>Del molteplice significato dell’ente secondo Aristotele)</a:t>
            </a:r>
            <a:r>
              <a:rPr lang="it-IT"/>
              <a:t>, 1862 – Carl Braig, </a:t>
            </a:r>
            <a:r>
              <a:rPr lang="it-IT" i="1"/>
              <a:t>Vom Sein. Abriß der Ontologie</a:t>
            </a:r>
            <a:r>
              <a:rPr lang="it-IT"/>
              <a:t>, (</a:t>
            </a:r>
            <a:r>
              <a:rPr lang="it-IT" i="1"/>
              <a:t>Dell’essere compendio di ontologia</a:t>
            </a:r>
            <a:r>
              <a:rPr lang="it-IT"/>
              <a:t>), 1896 2 Vol dei </a:t>
            </a:r>
            <a:r>
              <a:rPr lang="it-IT" i="1"/>
              <a:t>Grundzüge der Philosophie</a:t>
            </a:r>
            <a:r>
              <a:rPr lang="it-IT"/>
              <a:t>).</a:t>
            </a:r>
          </a:p>
          <a:p>
            <a:r>
              <a:rPr lang="it-IT"/>
              <a:t>Tesi di abilitazione: </a:t>
            </a:r>
            <a:r>
              <a:rPr lang="it-IT" i="1"/>
              <a:t>Die Kategorienlehre und Bedeutungslehre des Duns Scotus (La dottrina del significato e delle categorie di Duns Scoto)</a:t>
            </a:r>
            <a:r>
              <a:rPr lang="it-IT"/>
              <a:t>, 1915</a:t>
            </a:r>
          </a:p>
        </p:txBody>
      </p:sp>
    </p:spTree>
    <p:extLst>
      <p:ext uri="{BB962C8B-B14F-4D97-AF65-F5344CB8AC3E}">
        <p14:creationId xmlns:p14="http://schemas.microsoft.com/office/powerpoint/2010/main" val="316246083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E13BF1A-BFE6-1314-A643-07EFBE520497}"/>
              </a:ext>
            </a:extLst>
          </p:cNvPr>
          <p:cNvSpPr>
            <a:spLocks noGrp="1"/>
          </p:cNvSpPr>
          <p:nvPr>
            <p:ph type="title"/>
          </p:nvPr>
        </p:nvSpPr>
        <p:spPr/>
        <p:txBody>
          <a:bodyPr/>
          <a:lstStyle/>
          <a:p>
            <a:r>
              <a:rPr lang="it-IT"/>
              <a:t>Husserl, Sesta ricerca logica (1901</a:t>
            </a:r>
          </a:p>
        </p:txBody>
      </p:sp>
      <p:sp>
        <p:nvSpPr>
          <p:cNvPr id="3" name="Segnaposto contenuto 2">
            <a:extLst>
              <a:ext uri="{FF2B5EF4-FFF2-40B4-BE49-F238E27FC236}">
                <a16:creationId xmlns:a16="http://schemas.microsoft.com/office/drawing/2014/main" id="{B97C6916-B709-DB75-8471-13C2D31C7F9C}"/>
              </a:ext>
            </a:extLst>
          </p:cNvPr>
          <p:cNvSpPr>
            <a:spLocks noGrp="1"/>
          </p:cNvSpPr>
          <p:nvPr>
            <p:ph idx="1"/>
          </p:nvPr>
        </p:nvSpPr>
        <p:spPr/>
        <p:txBody>
          <a:bodyPr/>
          <a:lstStyle/>
          <a:p>
            <a:r>
              <a:rPr lang="it-IT" i="1"/>
              <a:t>Untersuchungen zur Phànomenologie und Theorie der Erkenntnis (Ricerche sulla fenomenologia e sulla teoria della conoscenza)</a:t>
            </a:r>
          </a:p>
          <a:p>
            <a:endParaRPr lang="it-IT" i="1"/>
          </a:p>
          <a:p>
            <a:r>
              <a:rPr lang="it-IT"/>
              <a:t>Il conoscere è definito come il riempimento di un’intenzione oggettivante mediante l’oggetto corrispondente. In analogia con l’intuizione sensibile, la modalità conoscitiva per il coglimento di entità ideali, che non sono date nella percezione sensibile, è detta </a:t>
            </a:r>
            <a:r>
              <a:rPr lang="it-IT">
                <a:solidFill>
                  <a:srgbClr val="FF0000"/>
                </a:solidFill>
              </a:rPr>
              <a:t>intuizione categoriale </a:t>
            </a:r>
            <a:r>
              <a:rPr lang="it-IT"/>
              <a:t>(</a:t>
            </a:r>
            <a:r>
              <a:rPr lang="it-IT" i="1">
                <a:solidFill>
                  <a:srgbClr val="FF0000"/>
                </a:solidFill>
              </a:rPr>
              <a:t>kategoriale Anschauung</a:t>
            </a:r>
            <a:r>
              <a:rPr lang="it-IT"/>
              <a:t>).</a:t>
            </a:r>
          </a:p>
        </p:txBody>
      </p:sp>
    </p:spTree>
    <p:extLst>
      <p:ext uri="{BB962C8B-B14F-4D97-AF65-F5344CB8AC3E}">
        <p14:creationId xmlns:p14="http://schemas.microsoft.com/office/powerpoint/2010/main" val="2130206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664F08A-2BE0-BCF3-F18C-4A6935F6C644}"/>
              </a:ext>
            </a:extLst>
          </p:cNvPr>
          <p:cNvSpPr>
            <a:spLocks noGrp="1"/>
          </p:cNvSpPr>
          <p:nvPr>
            <p:ph type="title"/>
          </p:nvPr>
        </p:nvSpPr>
        <p:spPr/>
        <p:txBody>
          <a:bodyPr/>
          <a:lstStyle/>
          <a:p>
            <a:r>
              <a:rPr lang="it-IT"/>
              <a:t>Martin Heidegger 1889-1976</a:t>
            </a:r>
          </a:p>
        </p:txBody>
      </p:sp>
      <p:sp>
        <p:nvSpPr>
          <p:cNvPr id="3" name="Segnaposto contenuto 2">
            <a:extLst>
              <a:ext uri="{FF2B5EF4-FFF2-40B4-BE49-F238E27FC236}">
                <a16:creationId xmlns:a16="http://schemas.microsoft.com/office/drawing/2014/main" id="{7C1A61C5-78E9-8C0A-6D69-75D8BF34277F}"/>
              </a:ext>
            </a:extLst>
          </p:cNvPr>
          <p:cNvSpPr>
            <a:spLocks noGrp="1"/>
          </p:cNvSpPr>
          <p:nvPr>
            <p:ph idx="1"/>
          </p:nvPr>
        </p:nvSpPr>
        <p:spPr/>
        <p:txBody>
          <a:bodyPr/>
          <a:lstStyle/>
          <a:p>
            <a:r>
              <a:rPr lang="it-IT"/>
              <a:t>1916 Husserl viene chiamato sulla cattedra di Friburgo per succedere a Rickert</a:t>
            </a:r>
          </a:p>
          <a:p>
            <a:r>
              <a:rPr lang="it-IT"/>
              <a:t>Heidegger assente da Friburgo fra il 1915 e il 1918</a:t>
            </a:r>
          </a:p>
          <a:p>
            <a:r>
              <a:rPr lang="it-IT"/>
              <a:t>1919 diventa assistente nel Seminario di filosofia dell’Università di Friburgo</a:t>
            </a:r>
          </a:p>
        </p:txBody>
      </p:sp>
    </p:spTree>
    <p:extLst>
      <p:ext uri="{BB962C8B-B14F-4D97-AF65-F5344CB8AC3E}">
        <p14:creationId xmlns:p14="http://schemas.microsoft.com/office/powerpoint/2010/main" val="80847955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77C2714-52F0-56A5-7B44-049B149BC1CC}"/>
              </a:ext>
            </a:extLst>
          </p:cNvPr>
          <p:cNvSpPr>
            <a:spLocks noGrp="1"/>
          </p:cNvSpPr>
          <p:nvPr>
            <p:ph type="title"/>
          </p:nvPr>
        </p:nvSpPr>
        <p:spPr/>
        <p:txBody>
          <a:bodyPr/>
          <a:lstStyle/>
          <a:p>
            <a:r>
              <a:rPr lang="it-IT"/>
              <a:t>Martin Heidegger 1889-1976</a:t>
            </a:r>
          </a:p>
        </p:txBody>
      </p:sp>
      <p:sp>
        <p:nvSpPr>
          <p:cNvPr id="3" name="Segnaposto contenuto 2">
            <a:extLst>
              <a:ext uri="{FF2B5EF4-FFF2-40B4-BE49-F238E27FC236}">
                <a16:creationId xmlns:a16="http://schemas.microsoft.com/office/drawing/2014/main" id="{5F56B194-28F5-9B0B-7086-AD491206DE55}"/>
              </a:ext>
            </a:extLst>
          </p:cNvPr>
          <p:cNvSpPr>
            <a:spLocks noGrp="1"/>
          </p:cNvSpPr>
          <p:nvPr>
            <p:ph idx="1"/>
          </p:nvPr>
        </p:nvSpPr>
        <p:spPr/>
        <p:txBody>
          <a:bodyPr/>
          <a:lstStyle/>
          <a:p>
            <a:r>
              <a:rPr lang="it-IT"/>
              <a:t>1919-1923 Periodo del primo insegnamento a Friburgo</a:t>
            </a:r>
          </a:p>
          <a:p>
            <a:r>
              <a:rPr lang="it-IT">
                <a:solidFill>
                  <a:srgbClr val="FF0000"/>
                </a:solidFill>
              </a:rPr>
              <a:t>Ermeneutica della fatticità</a:t>
            </a:r>
          </a:p>
          <a:p>
            <a:r>
              <a:rPr lang="it-IT"/>
              <a:t>Riferimenti più diretti: Paolo, Agostino, Lutero, Kierkegaard, Dilthey</a:t>
            </a:r>
          </a:p>
          <a:p>
            <a:r>
              <a:rPr lang="it-IT"/>
              <a:t>Ma soprattutto: Aristotele. Lettura fenomenologica di Aristotele, in cui «fenomenologia» già indica qualcosa di differente da Husserl</a:t>
            </a:r>
          </a:p>
        </p:txBody>
      </p:sp>
    </p:spTree>
    <p:extLst>
      <p:ext uri="{BB962C8B-B14F-4D97-AF65-F5344CB8AC3E}">
        <p14:creationId xmlns:p14="http://schemas.microsoft.com/office/powerpoint/2010/main" val="246002517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1CAB950-5F63-C8C0-5DB2-1744DD2F1ECA}"/>
              </a:ext>
            </a:extLst>
          </p:cNvPr>
          <p:cNvSpPr>
            <a:spLocks noGrp="1"/>
          </p:cNvSpPr>
          <p:nvPr>
            <p:ph type="title"/>
          </p:nvPr>
        </p:nvSpPr>
        <p:spPr/>
        <p:txBody>
          <a:bodyPr/>
          <a:lstStyle/>
          <a:p>
            <a:r>
              <a:rPr lang="it-IT"/>
              <a:t>Martin Heidegger 1889-1976</a:t>
            </a:r>
          </a:p>
        </p:txBody>
      </p:sp>
      <p:sp>
        <p:nvSpPr>
          <p:cNvPr id="3" name="Segnaposto contenuto 2">
            <a:extLst>
              <a:ext uri="{FF2B5EF4-FFF2-40B4-BE49-F238E27FC236}">
                <a16:creationId xmlns:a16="http://schemas.microsoft.com/office/drawing/2014/main" id="{A82297AC-6EA4-7AF4-B5E3-9C94400B9947}"/>
              </a:ext>
            </a:extLst>
          </p:cNvPr>
          <p:cNvSpPr>
            <a:spLocks noGrp="1"/>
          </p:cNvSpPr>
          <p:nvPr>
            <p:ph idx="1"/>
          </p:nvPr>
        </p:nvSpPr>
        <p:spPr/>
        <p:txBody>
          <a:bodyPr/>
          <a:lstStyle/>
          <a:p>
            <a:r>
              <a:rPr lang="it-IT"/>
              <a:t>1923-1928 Periodo dell’insegnamento a Marburg</a:t>
            </a:r>
          </a:p>
          <a:p>
            <a:endParaRPr lang="it-IT"/>
          </a:p>
          <a:p>
            <a:r>
              <a:rPr lang="it-IT"/>
              <a:t>Per interessamento di Natorp, e grazie al lavoro su Aristotele, rimasto inedito, Heidegger diventa professore a Marburgo.</a:t>
            </a:r>
          </a:p>
          <a:p>
            <a:r>
              <a:rPr lang="it-IT"/>
              <a:t>Rapporti con Natorp, Hartmann, e il filologo classico Saul Friedlànder</a:t>
            </a:r>
          </a:p>
          <a:p>
            <a:r>
              <a:rPr lang="it-IT"/>
              <a:t>Allievi di Heidegger a Marburg: Karl Löwith, Hans-Georg Gadamer</a:t>
            </a:r>
          </a:p>
          <a:p>
            <a:r>
              <a:rPr lang="it-IT" i="1"/>
              <a:t>Sein und Zeit</a:t>
            </a:r>
            <a:r>
              <a:rPr lang="it-IT"/>
              <a:t>, 1927</a:t>
            </a:r>
          </a:p>
          <a:p>
            <a:r>
              <a:rPr lang="it-IT">
                <a:solidFill>
                  <a:srgbClr val="FF0000"/>
                </a:solidFill>
              </a:rPr>
              <a:t>Fenomenologia</a:t>
            </a:r>
            <a:r>
              <a:rPr lang="it-IT"/>
              <a:t>, § 7 di </a:t>
            </a:r>
            <a:r>
              <a:rPr lang="it-IT" i="1"/>
              <a:t>Sein und Zeit</a:t>
            </a:r>
            <a:r>
              <a:rPr lang="it-IT"/>
              <a:t>: «lasciar vedere da se stesso ciò che si manifesta, così come si manifesta da se stesso»</a:t>
            </a:r>
          </a:p>
        </p:txBody>
      </p:sp>
    </p:spTree>
    <p:extLst>
      <p:ext uri="{BB962C8B-B14F-4D97-AF65-F5344CB8AC3E}">
        <p14:creationId xmlns:p14="http://schemas.microsoft.com/office/powerpoint/2010/main" val="393217132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7778B836-E73E-0B51-9510-0F64328D864C}"/>
              </a:ext>
            </a:extLst>
          </p:cNvPr>
          <p:cNvSpPr>
            <a:spLocks noGrp="1"/>
          </p:cNvSpPr>
          <p:nvPr>
            <p:ph type="title"/>
          </p:nvPr>
        </p:nvSpPr>
        <p:spPr/>
        <p:txBody>
          <a:bodyPr/>
          <a:lstStyle/>
          <a:p>
            <a:r>
              <a:rPr lang="it-IT"/>
              <a:t>Martin Heidegger 1889-1976</a:t>
            </a:r>
          </a:p>
        </p:txBody>
      </p:sp>
      <p:sp>
        <p:nvSpPr>
          <p:cNvPr id="3" name="Segnaposto contenuto 2">
            <a:extLst>
              <a:ext uri="{FF2B5EF4-FFF2-40B4-BE49-F238E27FC236}">
                <a16:creationId xmlns:a16="http://schemas.microsoft.com/office/drawing/2014/main" id="{87AB35E6-A81E-E818-4A17-22BCBC3E037C}"/>
              </a:ext>
            </a:extLst>
          </p:cNvPr>
          <p:cNvSpPr>
            <a:spLocks noGrp="1"/>
          </p:cNvSpPr>
          <p:nvPr>
            <p:ph idx="1"/>
          </p:nvPr>
        </p:nvSpPr>
        <p:spPr/>
        <p:txBody>
          <a:bodyPr>
            <a:normAutofit lnSpcReduction="10000"/>
          </a:bodyPr>
          <a:lstStyle/>
          <a:p>
            <a:r>
              <a:rPr lang="it-IT"/>
              <a:t>Da una fenomenologia intesa in senso soggettivistico-trascendentale alla cosiddetta </a:t>
            </a:r>
            <a:r>
              <a:rPr lang="it-IT">
                <a:solidFill>
                  <a:srgbClr val="FF0000"/>
                </a:solidFill>
              </a:rPr>
              <a:t>ontologia fondamentale.</a:t>
            </a:r>
          </a:p>
          <a:p>
            <a:r>
              <a:rPr lang="it-IT"/>
              <a:t>Concetto di </a:t>
            </a:r>
            <a:r>
              <a:rPr lang="it-IT">
                <a:solidFill>
                  <a:srgbClr val="FF0000"/>
                </a:solidFill>
              </a:rPr>
              <a:t>Riduzione</a:t>
            </a:r>
            <a:r>
              <a:rPr lang="it-IT"/>
              <a:t>. Due differenze di fondo:</a:t>
            </a:r>
          </a:p>
          <a:p>
            <a:r>
              <a:rPr lang="it-IT"/>
              <a:t>A. Husserl: «Riconduzione dello sguardo fenomenologico dall’atteggiamento naturale dell’uomo che vive nel mondo delle cose e delle persone alla vita trascendentale della coscienza e ai suoi vissuti noetico-noematici».</a:t>
            </a:r>
          </a:p>
          <a:p>
            <a:r>
              <a:rPr lang="it-IT"/>
              <a:t>Heidegger: «Riconduzione dello sguardo fenomenologico dall’ente alla comprensione dell’essere di questo ente».</a:t>
            </a:r>
          </a:p>
          <a:p>
            <a:r>
              <a:rPr lang="it-IT"/>
              <a:t>B. Oltre alla </a:t>
            </a:r>
            <a:r>
              <a:rPr lang="it-IT">
                <a:solidFill>
                  <a:srgbClr val="FF0000"/>
                </a:solidFill>
              </a:rPr>
              <a:t>riduzione</a:t>
            </a:r>
            <a:r>
              <a:rPr lang="it-IT"/>
              <a:t>, in Heidegger </a:t>
            </a:r>
            <a:r>
              <a:rPr lang="it-IT">
                <a:solidFill>
                  <a:srgbClr val="FF0000"/>
                </a:solidFill>
              </a:rPr>
              <a:t>distruzione</a:t>
            </a:r>
            <a:r>
              <a:rPr lang="it-IT"/>
              <a:t> e </a:t>
            </a:r>
            <a:r>
              <a:rPr lang="it-IT">
                <a:solidFill>
                  <a:srgbClr val="FF0000"/>
                </a:solidFill>
              </a:rPr>
              <a:t>costruzione</a:t>
            </a:r>
            <a:r>
              <a:rPr lang="it-IT"/>
              <a:t>.</a:t>
            </a:r>
          </a:p>
        </p:txBody>
      </p:sp>
    </p:spTree>
    <p:extLst>
      <p:ext uri="{BB962C8B-B14F-4D97-AF65-F5344CB8AC3E}">
        <p14:creationId xmlns:p14="http://schemas.microsoft.com/office/powerpoint/2010/main" val="194575278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813EC1C-E078-C02D-C2B6-02913D5DCDDA}"/>
              </a:ext>
            </a:extLst>
          </p:cNvPr>
          <p:cNvSpPr>
            <a:spLocks noGrp="1"/>
          </p:cNvSpPr>
          <p:nvPr>
            <p:ph type="title"/>
          </p:nvPr>
        </p:nvSpPr>
        <p:spPr/>
        <p:txBody>
          <a:bodyPr/>
          <a:lstStyle/>
          <a:p>
            <a:r>
              <a:rPr lang="it-IT"/>
              <a:t>Estensori della registrazione del dibattito</a:t>
            </a:r>
          </a:p>
        </p:txBody>
      </p:sp>
      <p:sp>
        <p:nvSpPr>
          <p:cNvPr id="3" name="Segnaposto contenuto 2">
            <a:extLst>
              <a:ext uri="{FF2B5EF4-FFF2-40B4-BE49-F238E27FC236}">
                <a16:creationId xmlns:a16="http://schemas.microsoft.com/office/drawing/2014/main" id="{3AE73E11-A9D5-F160-2075-788C23325E05}"/>
              </a:ext>
            </a:extLst>
          </p:cNvPr>
          <p:cNvSpPr>
            <a:spLocks noGrp="1"/>
          </p:cNvSpPr>
          <p:nvPr>
            <p:ph idx="1"/>
          </p:nvPr>
        </p:nvSpPr>
        <p:spPr/>
        <p:txBody>
          <a:bodyPr/>
          <a:lstStyle/>
          <a:p>
            <a:r>
              <a:rPr lang="it-IT"/>
              <a:t>Otto Friedrich Bollnow</a:t>
            </a:r>
          </a:p>
          <a:p>
            <a:r>
              <a:rPr lang="it-IT"/>
              <a:t>Joachim Ritter</a:t>
            </a:r>
          </a:p>
          <a:p>
            <a:endParaRPr lang="it-IT"/>
          </a:p>
          <a:p>
            <a:pPr marL="0" indent="0">
              <a:buNone/>
            </a:pPr>
            <a:r>
              <a:rPr lang="it-IT"/>
              <a:t>Hendrik Josephus Pos</a:t>
            </a:r>
          </a:p>
          <a:p>
            <a:endParaRPr lang="it-IT"/>
          </a:p>
          <a:p>
            <a:pPr marL="0" indent="0">
              <a:buNone/>
            </a:pPr>
            <a:endParaRPr lang="it-IT"/>
          </a:p>
        </p:txBody>
      </p:sp>
    </p:spTree>
    <p:extLst>
      <p:ext uri="{BB962C8B-B14F-4D97-AF65-F5344CB8AC3E}">
        <p14:creationId xmlns:p14="http://schemas.microsoft.com/office/powerpoint/2010/main" val="281390506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C4CFCC87-CC37-B0ED-9B54-B80355F13C9D}"/>
              </a:ext>
            </a:extLst>
          </p:cNvPr>
          <p:cNvSpPr>
            <a:spLocks noGrp="1"/>
          </p:cNvSpPr>
          <p:nvPr>
            <p:ph type="title"/>
          </p:nvPr>
        </p:nvSpPr>
        <p:spPr>
          <a:xfrm>
            <a:off x="686834" y="1153572"/>
            <a:ext cx="3200400" cy="4461163"/>
          </a:xfrm>
        </p:spPr>
        <p:txBody>
          <a:bodyPr>
            <a:normAutofit/>
          </a:bodyPr>
          <a:lstStyle/>
          <a:p>
            <a:r>
              <a:rPr lang="it-IT">
                <a:solidFill>
                  <a:srgbClr val="FFFFFF"/>
                </a:solidFill>
              </a:rPr>
              <a:t>Presenti al dibattito</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Segnaposto contenuto 2">
            <a:extLst>
              <a:ext uri="{FF2B5EF4-FFF2-40B4-BE49-F238E27FC236}">
                <a16:creationId xmlns:a16="http://schemas.microsoft.com/office/drawing/2014/main" id="{87F55357-EFF8-36C0-67DF-DD27FE325D3C}"/>
              </a:ext>
            </a:extLst>
          </p:cNvPr>
          <p:cNvSpPr>
            <a:spLocks noGrp="1"/>
          </p:cNvSpPr>
          <p:nvPr>
            <p:ph idx="1"/>
          </p:nvPr>
        </p:nvSpPr>
        <p:spPr>
          <a:xfrm>
            <a:off x="4447308" y="591344"/>
            <a:ext cx="6906491" cy="5585619"/>
          </a:xfrm>
        </p:spPr>
        <p:txBody>
          <a:bodyPr anchor="ctr">
            <a:normAutofit/>
          </a:bodyPr>
          <a:lstStyle/>
          <a:p>
            <a:r>
              <a:rPr lang="it-IT"/>
              <a:t>O.F. Bollnow</a:t>
            </a:r>
          </a:p>
          <a:p>
            <a:r>
              <a:rPr lang="it-IT"/>
              <a:t>Kurz Riezler</a:t>
            </a:r>
          </a:p>
          <a:p>
            <a:r>
              <a:rPr lang="it-IT"/>
              <a:t>Emmanuel Lévinas</a:t>
            </a:r>
          </a:p>
          <a:p>
            <a:r>
              <a:rPr lang="it-IT"/>
              <a:t>Leo Strauss</a:t>
            </a:r>
          </a:p>
          <a:p>
            <a:r>
              <a:rPr lang="it-IT"/>
              <a:t>Joachim Ritter</a:t>
            </a:r>
          </a:p>
          <a:p>
            <a:r>
              <a:rPr lang="it-IT"/>
              <a:t>Herbert Marcuse</a:t>
            </a:r>
          </a:p>
          <a:p>
            <a:r>
              <a:rPr lang="it-IT"/>
              <a:t>Eugen Fink</a:t>
            </a:r>
          </a:p>
          <a:p>
            <a:r>
              <a:rPr lang="it-IT"/>
              <a:t>Karl Reinhardt</a:t>
            </a:r>
          </a:p>
          <a:p>
            <a:r>
              <a:rPr lang="it-IT"/>
              <a:t>Rudolf Carnap</a:t>
            </a:r>
          </a:p>
        </p:txBody>
      </p:sp>
    </p:spTree>
    <p:extLst>
      <p:ext uri="{BB962C8B-B14F-4D97-AF65-F5344CB8AC3E}">
        <p14:creationId xmlns:p14="http://schemas.microsoft.com/office/powerpoint/2010/main" val="235270434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77EB2FB-7D4C-8BF0-7493-64E2261BEDDA}"/>
              </a:ext>
            </a:extLst>
          </p:cNvPr>
          <p:cNvSpPr>
            <a:spLocks noGrp="1"/>
          </p:cNvSpPr>
          <p:nvPr>
            <p:ph type="title"/>
          </p:nvPr>
        </p:nvSpPr>
        <p:spPr/>
        <p:txBody>
          <a:bodyPr/>
          <a:lstStyle/>
          <a:p>
            <a:r>
              <a:rPr lang="it-IT"/>
              <a:t>Heidegger su Cassirer – Cassirer su Heidegger</a:t>
            </a:r>
          </a:p>
        </p:txBody>
      </p:sp>
      <p:sp>
        <p:nvSpPr>
          <p:cNvPr id="3" name="Segnaposto contenuto 2">
            <a:extLst>
              <a:ext uri="{FF2B5EF4-FFF2-40B4-BE49-F238E27FC236}">
                <a16:creationId xmlns:a16="http://schemas.microsoft.com/office/drawing/2014/main" id="{E08E21CC-AA02-ABBB-622F-9BDA780A6DAE}"/>
              </a:ext>
            </a:extLst>
          </p:cNvPr>
          <p:cNvSpPr>
            <a:spLocks noGrp="1"/>
          </p:cNvSpPr>
          <p:nvPr>
            <p:ph idx="1"/>
          </p:nvPr>
        </p:nvSpPr>
        <p:spPr/>
        <p:txBody>
          <a:bodyPr/>
          <a:lstStyle/>
          <a:p>
            <a:r>
              <a:rPr lang="it-IT"/>
              <a:t>M. Heidegger, recensione a Filosofia delle forme simboliche, vol. II. Il pensiero mitico, in Deutsche Literaturzeitung, 21 (1928), 1000-12</a:t>
            </a:r>
          </a:p>
          <a:p>
            <a:r>
              <a:rPr lang="it-IT"/>
              <a:t>E. Cassirer, recensione a Kant e il problema della metafisica, in Kantstudien, 36 (1931), 1-26</a:t>
            </a:r>
          </a:p>
        </p:txBody>
      </p:sp>
    </p:spTree>
    <p:extLst>
      <p:ext uri="{BB962C8B-B14F-4D97-AF65-F5344CB8AC3E}">
        <p14:creationId xmlns:p14="http://schemas.microsoft.com/office/powerpoint/2010/main" val="329816465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5C210C8-6FA5-2F0C-3540-166711F57ADC}"/>
              </a:ext>
            </a:extLst>
          </p:cNvPr>
          <p:cNvSpPr>
            <a:spLocks noGrp="1"/>
          </p:cNvSpPr>
          <p:nvPr>
            <p:ph type="title"/>
          </p:nvPr>
        </p:nvSpPr>
        <p:spPr/>
        <p:txBody>
          <a:bodyPr/>
          <a:lstStyle/>
          <a:p>
            <a:r>
              <a:rPr lang="it-IT"/>
              <a:t>Fasi del pensiero heideggeriano prima del 1929</a:t>
            </a:r>
          </a:p>
        </p:txBody>
      </p:sp>
      <p:sp>
        <p:nvSpPr>
          <p:cNvPr id="3" name="Segnaposto contenuto 2">
            <a:extLst>
              <a:ext uri="{FF2B5EF4-FFF2-40B4-BE49-F238E27FC236}">
                <a16:creationId xmlns:a16="http://schemas.microsoft.com/office/drawing/2014/main" id="{9439AE67-2E70-6606-0322-6222F3782DEB}"/>
              </a:ext>
            </a:extLst>
          </p:cNvPr>
          <p:cNvSpPr>
            <a:spLocks noGrp="1"/>
          </p:cNvSpPr>
          <p:nvPr>
            <p:ph idx="1"/>
          </p:nvPr>
        </p:nvSpPr>
        <p:spPr/>
        <p:txBody>
          <a:bodyPr/>
          <a:lstStyle/>
          <a:p>
            <a:r>
              <a:rPr lang="it-IT"/>
              <a:t>1. scritti giovanili fino alla tesi di libera docenza;</a:t>
            </a:r>
          </a:p>
          <a:p>
            <a:r>
              <a:rPr lang="it-IT"/>
              <a:t>2. primo insegnamento di Friburgo: confronto critico on il neokantismo e appropriazione della fenomenologia;</a:t>
            </a:r>
          </a:p>
          <a:p>
            <a:r>
              <a:rPr lang="it-IT"/>
              <a:t>3. anni dal 1919 al 1923 in cui Heidegger abbozza il programma di un’ermeneutica della fatticità;</a:t>
            </a:r>
          </a:p>
          <a:p>
            <a:r>
              <a:rPr lang="it-IT"/>
              <a:t>4. il periodo di Marburgo (1923-28)</a:t>
            </a:r>
          </a:p>
          <a:p>
            <a:pPr marL="0" indent="0">
              <a:buNone/>
            </a:pPr>
            <a:endParaRPr lang="it-IT"/>
          </a:p>
        </p:txBody>
      </p:sp>
    </p:spTree>
    <p:extLst>
      <p:ext uri="{BB962C8B-B14F-4D97-AF65-F5344CB8AC3E}">
        <p14:creationId xmlns:p14="http://schemas.microsoft.com/office/powerpoint/2010/main" val="188559844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AEFCB609-54DF-955C-BD2E-8D7112D8607D}"/>
              </a:ext>
            </a:extLst>
          </p:cNvPr>
          <p:cNvSpPr>
            <a:spLocks noGrp="1"/>
          </p:cNvSpPr>
          <p:nvPr>
            <p:ph type="title"/>
          </p:nvPr>
        </p:nvSpPr>
        <p:spPr>
          <a:xfrm>
            <a:off x="686834" y="1153572"/>
            <a:ext cx="3200400" cy="4461163"/>
          </a:xfrm>
        </p:spPr>
        <p:txBody>
          <a:bodyPr>
            <a:normAutofit/>
          </a:bodyPr>
          <a:lstStyle/>
          <a:p>
            <a:r>
              <a:rPr lang="it-IT">
                <a:solidFill>
                  <a:srgbClr val="FFFFFF"/>
                </a:solidFill>
              </a:rPr>
              <a:t>Cos’è metafisica</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Segnaposto contenuto 2">
            <a:extLst>
              <a:ext uri="{FF2B5EF4-FFF2-40B4-BE49-F238E27FC236}">
                <a16:creationId xmlns:a16="http://schemas.microsoft.com/office/drawing/2014/main" id="{53B73434-D24B-1DF2-0856-D8798AC71F25}"/>
              </a:ext>
            </a:extLst>
          </p:cNvPr>
          <p:cNvSpPr>
            <a:spLocks noGrp="1"/>
          </p:cNvSpPr>
          <p:nvPr>
            <p:ph idx="1"/>
          </p:nvPr>
        </p:nvSpPr>
        <p:spPr>
          <a:xfrm>
            <a:off x="4447308" y="591344"/>
            <a:ext cx="6906491" cy="5585619"/>
          </a:xfrm>
        </p:spPr>
        <p:txBody>
          <a:bodyPr anchor="ctr">
            <a:normAutofit/>
          </a:bodyPr>
          <a:lstStyle/>
          <a:p>
            <a:r>
              <a:rPr lang="it-IT"/>
              <a:t>1929 </a:t>
            </a:r>
          </a:p>
          <a:p>
            <a:r>
              <a:rPr lang="it-IT"/>
              <a:t>8 Aprile Compleanno di Husserl. Heidegger reca in dono la Festschrift che contiene Vom Wesen des Grundes (L’essenza del fondamento)</a:t>
            </a:r>
          </a:p>
          <a:p>
            <a:r>
              <a:rPr lang="it-IT"/>
              <a:t>24 Luglio prolusione per il suo insegnamento a Friburgo: Cos’è metafisica? Ripetuta a Francoforte, Karlsruhe, Heidelberg</a:t>
            </a:r>
          </a:p>
          <a:p>
            <a:r>
              <a:rPr lang="it-IT"/>
              <a:t>1930 Postilla alle Idee</a:t>
            </a:r>
          </a:p>
          <a:p>
            <a:r>
              <a:rPr lang="it-IT"/>
              <a:t>1931 Conferenza berlinese Fenomenologia e Antropologia (contro Scheler e Heidegger)</a:t>
            </a:r>
          </a:p>
          <a:p>
            <a:endParaRPr lang="it-IT"/>
          </a:p>
          <a:p>
            <a:endParaRPr lang="it-IT"/>
          </a:p>
          <a:p>
            <a:endParaRPr lang="it-IT"/>
          </a:p>
        </p:txBody>
      </p:sp>
    </p:spTree>
    <p:extLst>
      <p:ext uri="{BB962C8B-B14F-4D97-AF65-F5344CB8AC3E}">
        <p14:creationId xmlns:p14="http://schemas.microsoft.com/office/powerpoint/2010/main" val="248713033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5CCADFC-A1C1-6249-D6CC-A06E4A95D568}"/>
              </a:ext>
            </a:extLst>
          </p:cNvPr>
          <p:cNvSpPr>
            <a:spLocks noGrp="1"/>
          </p:cNvSpPr>
          <p:nvPr>
            <p:ph type="title"/>
          </p:nvPr>
        </p:nvSpPr>
        <p:spPr/>
        <p:txBody>
          <a:bodyPr/>
          <a:lstStyle/>
          <a:p>
            <a:r>
              <a:rPr lang="it-IT"/>
              <a:t>Secondo Heidegger</a:t>
            </a:r>
          </a:p>
        </p:txBody>
      </p:sp>
      <p:sp>
        <p:nvSpPr>
          <p:cNvPr id="3" name="Segnaposto contenuto 2">
            <a:extLst>
              <a:ext uri="{FF2B5EF4-FFF2-40B4-BE49-F238E27FC236}">
                <a16:creationId xmlns:a16="http://schemas.microsoft.com/office/drawing/2014/main" id="{6DA8D6C4-B6C7-CDE7-6D95-FEAE8E67FF52}"/>
              </a:ext>
            </a:extLst>
          </p:cNvPr>
          <p:cNvSpPr>
            <a:spLocks noGrp="1"/>
          </p:cNvSpPr>
          <p:nvPr>
            <p:ph idx="1"/>
          </p:nvPr>
        </p:nvSpPr>
        <p:spPr/>
        <p:txBody>
          <a:bodyPr/>
          <a:lstStyle/>
          <a:p>
            <a:r>
              <a:rPr lang="it-IT" i="1"/>
              <a:t>Platons Lehre von der Wahrheit </a:t>
            </a:r>
            <a:r>
              <a:rPr lang="it-IT"/>
              <a:t>(La dottrina platonica della verità), 1942 ma risaltente al 1930-31</a:t>
            </a:r>
          </a:p>
          <a:p>
            <a:r>
              <a:rPr lang="it-IT" i="1"/>
              <a:t>Vom Wesen der Wahrheit </a:t>
            </a:r>
            <a:r>
              <a:rPr lang="it-IT"/>
              <a:t>(Dell’essenza della verità), 1943, ma risalente al 1930 (qui avviene «il salto della svolta»</a:t>
            </a:r>
          </a:p>
          <a:p>
            <a:r>
              <a:rPr lang="it-IT" i="1"/>
              <a:t>Einführung in die Metaphysik</a:t>
            </a:r>
            <a:r>
              <a:rPr lang="it-IT"/>
              <a:t>, corso del 1935 pubblicato nel 1953</a:t>
            </a:r>
          </a:p>
          <a:p>
            <a:r>
              <a:rPr lang="it-IT" i="1"/>
              <a:t>Beiträge zur Philosophie </a:t>
            </a:r>
            <a:r>
              <a:rPr lang="it-IT"/>
              <a:t>(Contributi alla filosofia), 1936-36 pubblicato nel 1989</a:t>
            </a:r>
          </a:p>
        </p:txBody>
      </p:sp>
    </p:spTree>
    <p:extLst>
      <p:ext uri="{BB962C8B-B14F-4D97-AF65-F5344CB8AC3E}">
        <p14:creationId xmlns:p14="http://schemas.microsoft.com/office/powerpoint/2010/main" val="261207706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B5B3D03-259F-E634-B13F-E1CEA6AA629F}"/>
              </a:ext>
            </a:extLst>
          </p:cNvPr>
          <p:cNvSpPr>
            <a:spLocks noGrp="1"/>
          </p:cNvSpPr>
          <p:nvPr>
            <p:ph type="title"/>
          </p:nvPr>
        </p:nvSpPr>
        <p:spPr/>
        <p:txBody>
          <a:bodyPr/>
          <a:lstStyle/>
          <a:p>
            <a:r>
              <a:rPr lang="it-IT"/>
              <a:t>Pubblicazioni principali negli anni Cinquanta e Sessanta</a:t>
            </a:r>
          </a:p>
        </p:txBody>
      </p:sp>
      <p:sp>
        <p:nvSpPr>
          <p:cNvPr id="3" name="Segnaposto contenuto 2">
            <a:extLst>
              <a:ext uri="{FF2B5EF4-FFF2-40B4-BE49-F238E27FC236}">
                <a16:creationId xmlns:a16="http://schemas.microsoft.com/office/drawing/2014/main" id="{958FA3A0-7489-DA00-2C79-C944E3730039}"/>
              </a:ext>
            </a:extLst>
          </p:cNvPr>
          <p:cNvSpPr>
            <a:spLocks noGrp="1"/>
          </p:cNvSpPr>
          <p:nvPr>
            <p:ph idx="1"/>
          </p:nvPr>
        </p:nvSpPr>
        <p:spPr/>
        <p:txBody>
          <a:bodyPr>
            <a:normAutofit fontScale="92500" lnSpcReduction="10000"/>
          </a:bodyPr>
          <a:lstStyle/>
          <a:p>
            <a:r>
              <a:rPr lang="it-IT" i="1"/>
              <a:t>Holzwege</a:t>
            </a:r>
            <a:r>
              <a:rPr lang="it-IT"/>
              <a:t> (Sentieri interrotti), 1950</a:t>
            </a:r>
          </a:p>
          <a:p>
            <a:r>
              <a:rPr lang="it-IT" i="1"/>
              <a:t>Vorträge und Aufsätze </a:t>
            </a:r>
            <a:r>
              <a:rPr lang="it-IT"/>
              <a:t>(Discorsi e saggi) 1954</a:t>
            </a:r>
          </a:p>
          <a:p>
            <a:r>
              <a:rPr lang="it-IT" i="1"/>
              <a:t>Unterwegs zur Sprache </a:t>
            </a:r>
            <a:r>
              <a:rPr lang="it-IT"/>
              <a:t>(In cammino verso il linguaggio), 1959</a:t>
            </a:r>
          </a:p>
          <a:p>
            <a:r>
              <a:rPr lang="it-IT" i="1"/>
              <a:t>Wegmarken</a:t>
            </a:r>
            <a:r>
              <a:rPr lang="it-IT"/>
              <a:t> (Segnavia), 1967</a:t>
            </a:r>
          </a:p>
          <a:p>
            <a:r>
              <a:rPr lang="it-IT" i="1"/>
              <a:t>Was heißt denken? </a:t>
            </a:r>
            <a:r>
              <a:rPr lang="it-IT"/>
              <a:t>(Che cosa significa pensare?), 1954</a:t>
            </a:r>
          </a:p>
          <a:p>
            <a:r>
              <a:rPr lang="it-IT" i="1"/>
              <a:t>Der Satz vom Grund </a:t>
            </a:r>
            <a:r>
              <a:rPr lang="it-IT"/>
              <a:t>(Il principio di ragione), 1957</a:t>
            </a:r>
          </a:p>
          <a:p>
            <a:r>
              <a:rPr lang="it-IT" i="1"/>
              <a:t>Identität und Differenz </a:t>
            </a:r>
            <a:r>
              <a:rPr lang="it-IT"/>
              <a:t>(Identità e differenza), 1957</a:t>
            </a:r>
          </a:p>
          <a:p>
            <a:r>
              <a:rPr lang="it-IT" i="1"/>
              <a:t>Gelassenheit</a:t>
            </a:r>
            <a:r>
              <a:rPr lang="it-IT"/>
              <a:t> (Abbandono), 1959</a:t>
            </a:r>
          </a:p>
          <a:p>
            <a:r>
              <a:rPr lang="it-IT" i="1"/>
              <a:t>Zeit und Sein </a:t>
            </a:r>
            <a:r>
              <a:rPr lang="it-IT"/>
              <a:t>(tempo e essere) 1962, pubblicata in Zur Sache des Denkens (Per la cosa del pensiero), 1969</a:t>
            </a:r>
          </a:p>
        </p:txBody>
      </p:sp>
    </p:spTree>
    <p:extLst>
      <p:ext uri="{BB962C8B-B14F-4D97-AF65-F5344CB8AC3E}">
        <p14:creationId xmlns:p14="http://schemas.microsoft.com/office/powerpoint/2010/main" val="154992707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25EEB14-7EA3-8072-308F-875AEA6E64C3}"/>
              </a:ext>
            </a:extLst>
          </p:cNvPr>
          <p:cNvSpPr>
            <a:spLocks noGrp="1"/>
          </p:cNvSpPr>
          <p:nvPr>
            <p:ph type="title"/>
          </p:nvPr>
        </p:nvSpPr>
        <p:spPr/>
        <p:txBody>
          <a:bodyPr/>
          <a:lstStyle/>
          <a:p>
            <a:r>
              <a:rPr lang="it-IT"/>
              <a:t>Empiriocriticismo – Ernst Mach 1838-1916</a:t>
            </a:r>
          </a:p>
        </p:txBody>
      </p:sp>
      <p:sp>
        <p:nvSpPr>
          <p:cNvPr id="3" name="Segnaposto contenuto 2">
            <a:extLst>
              <a:ext uri="{FF2B5EF4-FFF2-40B4-BE49-F238E27FC236}">
                <a16:creationId xmlns:a16="http://schemas.microsoft.com/office/drawing/2014/main" id="{1AAEE014-4558-3223-4B31-ED6D269A6F03}"/>
              </a:ext>
            </a:extLst>
          </p:cNvPr>
          <p:cNvSpPr>
            <a:spLocks noGrp="1"/>
          </p:cNvSpPr>
          <p:nvPr>
            <p:ph idx="1"/>
          </p:nvPr>
        </p:nvSpPr>
        <p:spPr/>
        <p:txBody>
          <a:bodyPr>
            <a:normAutofit fontScale="92500" lnSpcReduction="20000"/>
          </a:bodyPr>
          <a:lstStyle/>
          <a:p>
            <a:r>
              <a:rPr lang="it-IT" i="1"/>
              <a:t>Die Mechanik in ihrer Entwicklung </a:t>
            </a:r>
            <a:r>
              <a:rPr lang="it-IT"/>
              <a:t>(La meccanica nel suo sviluppo), 1883</a:t>
            </a:r>
          </a:p>
          <a:p>
            <a:r>
              <a:rPr lang="it-IT" i="1"/>
              <a:t>Die Analyse der Empfindungen </a:t>
            </a:r>
            <a:r>
              <a:rPr lang="it-IT"/>
              <a:t>(L’analisi delle sensazioni), 1886</a:t>
            </a:r>
          </a:p>
          <a:p>
            <a:r>
              <a:rPr lang="it-IT" i="1"/>
              <a:t>Erkenntnis und Irrtum</a:t>
            </a:r>
            <a:r>
              <a:rPr lang="it-IT"/>
              <a:t> (Conoscenza e errore), 1905</a:t>
            </a:r>
          </a:p>
          <a:p>
            <a:r>
              <a:rPr lang="it-IT"/>
              <a:t>Carattere ipotetico di tutte le teorie scientifiche.</a:t>
            </a:r>
          </a:p>
          <a:p>
            <a:r>
              <a:rPr lang="it-IT"/>
              <a:t>La realtà come insieme di sensazioni.</a:t>
            </a:r>
          </a:p>
          <a:p>
            <a:pPr marL="0" indent="0">
              <a:buNone/>
            </a:pPr>
            <a:r>
              <a:rPr lang="it-IT"/>
              <a:t>Non esistono né sostanze materiali né spirituali ma solo connessioni di sensazioni, colori, suoi, odori.</a:t>
            </a:r>
          </a:p>
          <a:p>
            <a:r>
              <a:rPr lang="it-IT"/>
              <a:t>Conoscenza come adattamento all’ambiente.</a:t>
            </a:r>
          </a:p>
          <a:p>
            <a:pPr marL="0" indent="0">
              <a:buNone/>
            </a:pPr>
            <a:r>
              <a:rPr lang="it-IT"/>
              <a:t>La scienza ha un valore non teoretico, di conoscenza della verità, ma soltanto pratico, e più precisamente un valore economico, cioè di risparmio di esperienze e quindi di lavoro.</a:t>
            </a:r>
          </a:p>
        </p:txBody>
      </p:sp>
    </p:spTree>
    <p:extLst>
      <p:ext uri="{BB962C8B-B14F-4D97-AF65-F5344CB8AC3E}">
        <p14:creationId xmlns:p14="http://schemas.microsoft.com/office/powerpoint/2010/main" val="185627834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03B8FC4-7D29-D5EF-0CD8-BECD75B900A7}"/>
              </a:ext>
            </a:extLst>
          </p:cNvPr>
          <p:cNvSpPr>
            <a:spLocks noGrp="1"/>
          </p:cNvSpPr>
          <p:nvPr>
            <p:ph type="title"/>
          </p:nvPr>
        </p:nvSpPr>
        <p:spPr/>
        <p:txBody>
          <a:bodyPr/>
          <a:lstStyle/>
          <a:p>
            <a:pPr algn="ctr"/>
            <a:r>
              <a:rPr lang="it-IT"/>
              <a:t>Wiener Kreis - Circolo di Vienna </a:t>
            </a:r>
          </a:p>
        </p:txBody>
      </p:sp>
      <p:sp>
        <p:nvSpPr>
          <p:cNvPr id="3" name="Segnaposto contenuto 2">
            <a:extLst>
              <a:ext uri="{FF2B5EF4-FFF2-40B4-BE49-F238E27FC236}">
                <a16:creationId xmlns:a16="http://schemas.microsoft.com/office/drawing/2014/main" id="{E7ABD8EE-EE3D-2116-C664-0FE8DB625E89}"/>
              </a:ext>
            </a:extLst>
          </p:cNvPr>
          <p:cNvSpPr>
            <a:spLocks noGrp="1"/>
          </p:cNvSpPr>
          <p:nvPr>
            <p:ph idx="1"/>
          </p:nvPr>
        </p:nvSpPr>
        <p:spPr/>
        <p:txBody>
          <a:bodyPr/>
          <a:lstStyle/>
          <a:p>
            <a:r>
              <a:rPr lang="it-IT"/>
              <a:t>1924 – 1938 Nel 1928 si autodenomina «Associazione Ernst Mach»</a:t>
            </a:r>
          </a:p>
          <a:p>
            <a:r>
              <a:rPr lang="it-IT"/>
              <a:t>1929 manifesto programmatico in cui la propria filosofia è definita «visione scientifica del mondo»</a:t>
            </a:r>
          </a:p>
          <a:p>
            <a:r>
              <a:rPr lang="it-IT"/>
              <a:t>Prodromi nel 1907 riunioni del matematico Hans Hahn, fisici Philipp Frank e Richard von Mises e il sociologo Otto Neurath per discutere la filosofia di Mach, allora professore a Vienna</a:t>
            </a:r>
          </a:p>
          <a:p>
            <a:r>
              <a:rPr lang="it-IT"/>
              <a:t>Moritz Schlick succede a Mach nel 1924</a:t>
            </a:r>
          </a:p>
          <a:p>
            <a:r>
              <a:rPr lang="it-IT"/>
              <a:t>Nel 1924 iniziano le riunioni in cui Schlick con Herbert Feigl e Friedrich Waismann discutono il </a:t>
            </a:r>
            <a:r>
              <a:rPr lang="it-IT" i="1"/>
              <a:t>Tractatus</a:t>
            </a:r>
            <a:r>
              <a:rPr lang="it-IT"/>
              <a:t> di Wittgenstein</a:t>
            </a:r>
          </a:p>
        </p:txBody>
      </p:sp>
    </p:spTree>
    <p:extLst>
      <p:ext uri="{BB962C8B-B14F-4D97-AF65-F5344CB8AC3E}">
        <p14:creationId xmlns:p14="http://schemas.microsoft.com/office/powerpoint/2010/main" val="192112037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389C29B-A36A-14E5-CFE3-A257EB98AE11}"/>
              </a:ext>
            </a:extLst>
          </p:cNvPr>
          <p:cNvSpPr>
            <a:spLocks noGrp="1"/>
          </p:cNvSpPr>
          <p:nvPr>
            <p:ph type="title"/>
          </p:nvPr>
        </p:nvSpPr>
        <p:spPr/>
        <p:txBody>
          <a:bodyPr/>
          <a:lstStyle/>
          <a:p>
            <a:r>
              <a:rPr lang="it-IT"/>
              <a:t>Società per la filosofia scientifica - Berlino</a:t>
            </a:r>
          </a:p>
        </p:txBody>
      </p:sp>
      <p:sp>
        <p:nvSpPr>
          <p:cNvPr id="3" name="Segnaposto contenuto 2">
            <a:extLst>
              <a:ext uri="{FF2B5EF4-FFF2-40B4-BE49-F238E27FC236}">
                <a16:creationId xmlns:a16="http://schemas.microsoft.com/office/drawing/2014/main" id="{CDEA085A-6763-D30D-1A09-08A0DBED8414}"/>
              </a:ext>
            </a:extLst>
          </p:cNvPr>
          <p:cNvSpPr>
            <a:spLocks noGrp="1"/>
          </p:cNvSpPr>
          <p:nvPr>
            <p:ph idx="1"/>
          </p:nvPr>
        </p:nvSpPr>
        <p:spPr/>
        <p:txBody>
          <a:bodyPr/>
          <a:lstStyle/>
          <a:p>
            <a:r>
              <a:rPr lang="it-IT"/>
              <a:t>Hans Reichenbach, Richard von Mises, Carl G. Hempel</a:t>
            </a:r>
          </a:p>
          <a:p>
            <a:endParaRPr lang="it-IT"/>
          </a:p>
          <a:p>
            <a:r>
              <a:rPr lang="it-IT"/>
              <a:t>Convegno a Praga promosso da Philipp Frank, fondazione della rivista «Erkenntnis» diretta da Carnap e Reichenbach, pubblicata dal 1930 al 1938</a:t>
            </a:r>
          </a:p>
          <a:p>
            <a:r>
              <a:rPr lang="it-IT"/>
              <a:t>1938 </a:t>
            </a:r>
            <a:r>
              <a:rPr lang="it-IT" i="1"/>
              <a:t>Anschluss</a:t>
            </a:r>
          </a:p>
          <a:p>
            <a:endParaRPr lang="it-IT" i="1"/>
          </a:p>
          <a:p>
            <a:r>
              <a:rPr lang="it-IT"/>
              <a:t>Carnap e Neurath si spostano a Chicago: International Encyclopaedia for Unified Science</a:t>
            </a:r>
          </a:p>
        </p:txBody>
      </p:sp>
    </p:spTree>
    <p:extLst>
      <p:ext uri="{BB962C8B-B14F-4D97-AF65-F5344CB8AC3E}">
        <p14:creationId xmlns:p14="http://schemas.microsoft.com/office/powerpoint/2010/main" val="367539165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FFE3952-1899-C66E-B6E0-16824F107A1E}"/>
              </a:ext>
            </a:extLst>
          </p:cNvPr>
          <p:cNvSpPr>
            <a:spLocks noGrp="1"/>
          </p:cNvSpPr>
          <p:nvPr>
            <p:ph type="title"/>
          </p:nvPr>
        </p:nvSpPr>
        <p:spPr/>
        <p:txBody>
          <a:bodyPr/>
          <a:lstStyle/>
          <a:p>
            <a:r>
              <a:rPr lang="it-IT"/>
              <a:t>Moritz Schlick 1882-1936</a:t>
            </a:r>
          </a:p>
        </p:txBody>
      </p:sp>
      <p:sp>
        <p:nvSpPr>
          <p:cNvPr id="3" name="Segnaposto contenuto 2">
            <a:extLst>
              <a:ext uri="{FF2B5EF4-FFF2-40B4-BE49-F238E27FC236}">
                <a16:creationId xmlns:a16="http://schemas.microsoft.com/office/drawing/2014/main" id="{800B365C-E97A-DA75-FB97-5397C2C4CE0A}"/>
              </a:ext>
            </a:extLst>
          </p:cNvPr>
          <p:cNvSpPr>
            <a:spLocks noGrp="1"/>
          </p:cNvSpPr>
          <p:nvPr>
            <p:ph idx="1"/>
          </p:nvPr>
        </p:nvSpPr>
        <p:spPr/>
        <p:txBody>
          <a:bodyPr>
            <a:normAutofit lnSpcReduction="10000"/>
          </a:bodyPr>
          <a:lstStyle/>
          <a:p>
            <a:r>
              <a:rPr lang="it-IT"/>
              <a:t>Laurea in fisica a Berlino con Max Planck</a:t>
            </a:r>
          </a:p>
          <a:p>
            <a:r>
              <a:rPr lang="it-IT"/>
              <a:t>Insegna a Kiel (1922) e a Vienna (1924), dove incontra Wittgenstein</a:t>
            </a:r>
          </a:p>
          <a:p>
            <a:r>
              <a:rPr lang="it-IT" i="1"/>
              <a:t>Allgemeine Erkenntnislehre </a:t>
            </a:r>
            <a:r>
              <a:rPr lang="it-IT"/>
              <a:t>(Dottrina generale della conoscenza), 1918</a:t>
            </a:r>
          </a:p>
          <a:p>
            <a:r>
              <a:rPr lang="it-IT"/>
              <a:t>Articoli: </a:t>
            </a:r>
            <a:r>
              <a:rPr lang="it-IT" i="1"/>
              <a:t>Erleben, Erkennen, Metaphysik </a:t>
            </a:r>
            <a:r>
              <a:rPr lang="it-IT"/>
              <a:t>(Esperire, conoscere e metafisica), 1926</a:t>
            </a:r>
          </a:p>
          <a:p>
            <a:r>
              <a:rPr lang="it-IT" i="1"/>
              <a:t>Fragen der Ethik </a:t>
            </a:r>
            <a:r>
              <a:rPr lang="it-IT"/>
              <a:t>(Problemi di etica), 1930</a:t>
            </a:r>
          </a:p>
          <a:p>
            <a:r>
              <a:rPr lang="it-IT" i="1"/>
              <a:t>Positivismus und Realismus</a:t>
            </a:r>
            <a:r>
              <a:rPr lang="it-IT"/>
              <a:t>, 1932</a:t>
            </a:r>
          </a:p>
          <a:p>
            <a:r>
              <a:rPr lang="it-IT" i="1"/>
              <a:t>Über das Fundament der Erkenntnis </a:t>
            </a:r>
            <a:r>
              <a:rPr lang="it-IT"/>
              <a:t>(Sul fondamento della consocenza), 1934</a:t>
            </a:r>
          </a:p>
        </p:txBody>
      </p:sp>
    </p:spTree>
    <p:extLst>
      <p:ext uri="{BB962C8B-B14F-4D97-AF65-F5344CB8AC3E}">
        <p14:creationId xmlns:p14="http://schemas.microsoft.com/office/powerpoint/2010/main" val="63165259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FE78E60-EDF8-E270-43AB-EBA7074622D2}"/>
              </a:ext>
            </a:extLst>
          </p:cNvPr>
          <p:cNvSpPr>
            <a:spLocks noGrp="1"/>
          </p:cNvSpPr>
          <p:nvPr>
            <p:ph type="title"/>
          </p:nvPr>
        </p:nvSpPr>
        <p:spPr/>
        <p:txBody>
          <a:bodyPr/>
          <a:lstStyle/>
          <a:p>
            <a:r>
              <a:rPr lang="it-IT"/>
              <a:t>Moritz Schlick – Dottrina generale della conoscenza</a:t>
            </a:r>
          </a:p>
        </p:txBody>
      </p:sp>
      <p:sp>
        <p:nvSpPr>
          <p:cNvPr id="3" name="Segnaposto contenuto 2">
            <a:extLst>
              <a:ext uri="{FF2B5EF4-FFF2-40B4-BE49-F238E27FC236}">
                <a16:creationId xmlns:a16="http://schemas.microsoft.com/office/drawing/2014/main" id="{73A84881-71A4-9085-4C73-694E34BC9F42}"/>
              </a:ext>
            </a:extLst>
          </p:cNvPr>
          <p:cNvSpPr>
            <a:spLocks noGrp="1"/>
          </p:cNvSpPr>
          <p:nvPr>
            <p:ph idx="1"/>
          </p:nvPr>
        </p:nvSpPr>
        <p:spPr/>
        <p:txBody>
          <a:bodyPr>
            <a:normAutofit fontScale="92500" lnSpcReduction="10000"/>
          </a:bodyPr>
          <a:lstStyle/>
          <a:p>
            <a:r>
              <a:rPr lang="it-IT"/>
              <a:t>Conoscenza come rapporto tra i segni, costituiti dai concetti, e i dati costituiti dalle intuizioni sensibili. I dati sono Erlebnisse del tutto inesprimibili, mentre i concetti sono un insieme di assiomi e postulati.</a:t>
            </a:r>
          </a:p>
          <a:p>
            <a:r>
              <a:rPr lang="it-IT"/>
              <a:t>La </a:t>
            </a:r>
            <a:r>
              <a:rPr lang="it-IT" b="1"/>
              <a:t>verità</a:t>
            </a:r>
            <a:r>
              <a:rPr lang="it-IT"/>
              <a:t> è la coordinazione univoca tra un segno e un dato. Un giudizio è </a:t>
            </a:r>
            <a:r>
              <a:rPr lang="it-IT" b="1"/>
              <a:t>vero</a:t>
            </a:r>
            <a:r>
              <a:rPr lang="it-IT"/>
              <a:t> quando unisce tra loro concetti che si riferiscono al medesimo dato.</a:t>
            </a:r>
          </a:p>
          <a:p>
            <a:r>
              <a:rPr lang="it-IT"/>
              <a:t>Il metodo delle scienze fisiche consiste nel partire dai dati sensibili, nel risalire per induzione a giudizi universali, cioè a delle ipotesi, e nel dedurre da queste, per mezzo della matematica, conclusioni particolari verificate dai dati sensibili.</a:t>
            </a:r>
          </a:p>
          <a:p>
            <a:r>
              <a:rPr lang="it-IT" b="1"/>
              <a:t>Principio di verificabilità</a:t>
            </a:r>
            <a:r>
              <a:rPr lang="it-IT"/>
              <a:t>: il significato di una proposizione è il metodo della sua verifica.</a:t>
            </a:r>
          </a:p>
        </p:txBody>
      </p:sp>
    </p:spTree>
    <p:extLst>
      <p:ext uri="{BB962C8B-B14F-4D97-AF65-F5344CB8AC3E}">
        <p14:creationId xmlns:p14="http://schemas.microsoft.com/office/powerpoint/2010/main" val="272096558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F47BFAA-61D1-E4EE-A2F2-CBA290BB19C6}"/>
              </a:ext>
            </a:extLst>
          </p:cNvPr>
          <p:cNvSpPr>
            <a:spLocks noGrp="1"/>
          </p:cNvSpPr>
          <p:nvPr>
            <p:ph type="title"/>
          </p:nvPr>
        </p:nvSpPr>
        <p:spPr/>
        <p:txBody>
          <a:bodyPr/>
          <a:lstStyle/>
          <a:p>
            <a:r>
              <a:rPr lang="it-IT"/>
              <a:t>Rudolf Carnap 1891-1970</a:t>
            </a:r>
          </a:p>
        </p:txBody>
      </p:sp>
      <p:sp>
        <p:nvSpPr>
          <p:cNvPr id="3" name="Segnaposto contenuto 2">
            <a:extLst>
              <a:ext uri="{FF2B5EF4-FFF2-40B4-BE49-F238E27FC236}">
                <a16:creationId xmlns:a16="http://schemas.microsoft.com/office/drawing/2014/main" id="{9971C388-6820-430F-F73D-EBE4ECB9F50A}"/>
              </a:ext>
            </a:extLst>
          </p:cNvPr>
          <p:cNvSpPr>
            <a:spLocks noGrp="1"/>
          </p:cNvSpPr>
          <p:nvPr>
            <p:ph idx="1"/>
          </p:nvPr>
        </p:nvSpPr>
        <p:spPr/>
        <p:txBody>
          <a:bodyPr>
            <a:normAutofit fontScale="92500" lnSpcReduction="20000"/>
          </a:bodyPr>
          <a:lstStyle/>
          <a:p>
            <a:r>
              <a:rPr lang="it-IT"/>
              <a:t>Nasce a Ronsdorf, studia matematica con Frege a Jena, si addottora con Bruno Bauch (neokantiano, allievo di Rickert). Dal 1926 è professore a Vienna.</a:t>
            </a:r>
          </a:p>
          <a:p>
            <a:r>
              <a:rPr lang="it-IT"/>
              <a:t>1928 </a:t>
            </a:r>
            <a:r>
              <a:rPr lang="it-IT" i="1"/>
              <a:t>Der logische Aufbau der Welt</a:t>
            </a:r>
            <a:r>
              <a:rPr lang="it-IT"/>
              <a:t> (La costruzione logica del mondo)</a:t>
            </a:r>
          </a:p>
          <a:p>
            <a:r>
              <a:rPr lang="it-IT"/>
              <a:t>1934 Polemica con Schlick, testimoniata dall’opera </a:t>
            </a:r>
            <a:r>
              <a:rPr lang="it-IT" i="1"/>
              <a:t>Logische Syntax der Sprache </a:t>
            </a:r>
            <a:r>
              <a:rPr lang="it-IT"/>
              <a:t>(Sintassi logica del linguaggio)</a:t>
            </a:r>
          </a:p>
          <a:p>
            <a:r>
              <a:rPr lang="it-IT"/>
              <a:t>Periodo americano:</a:t>
            </a:r>
          </a:p>
          <a:p>
            <a:r>
              <a:rPr lang="it-IT" i="1"/>
              <a:t>Introduction to Semantics</a:t>
            </a:r>
            <a:r>
              <a:rPr lang="it-IT"/>
              <a:t>, 1942</a:t>
            </a:r>
          </a:p>
          <a:p>
            <a:r>
              <a:rPr lang="it-IT" i="1"/>
              <a:t>Formalization of Logic</a:t>
            </a:r>
            <a:r>
              <a:rPr lang="it-IT"/>
              <a:t>, 1943</a:t>
            </a:r>
          </a:p>
          <a:p>
            <a:r>
              <a:rPr lang="it-IT" i="1"/>
              <a:t>Meaning and Necessity</a:t>
            </a:r>
            <a:r>
              <a:rPr lang="it-IT"/>
              <a:t>, 1947</a:t>
            </a:r>
          </a:p>
          <a:p>
            <a:r>
              <a:rPr lang="it-IT" i="1"/>
              <a:t>Logical Foundations of Probability</a:t>
            </a:r>
            <a:r>
              <a:rPr lang="it-IT"/>
              <a:t>, 1950</a:t>
            </a:r>
          </a:p>
        </p:txBody>
      </p:sp>
    </p:spTree>
    <p:extLst>
      <p:ext uri="{BB962C8B-B14F-4D97-AF65-F5344CB8AC3E}">
        <p14:creationId xmlns:p14="http://schemas.microsoft.com/office/powerpoint/2010/main" val="382755455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BB93476-B8FA-B677-0E38-6F8C28C05AA6}"/>
              </a:ext>
            </a:extLst>
          </p:cNvPr>
          <p:cNvSpPr>
            <a:spLocks noGrp="1"/>
          </p:cNvSpPr>
          <p:nvPr>
            <p:ph type="title"/>
          </p:nvPr>
        </p:nvSpPr>
        <p:spPr/>
        <p:txBody>
          <a:bodyPr/>
          <a:lstStyle/>
          <a:p>
            <a:r>
              <a:rPr lang="it-IT"/>
              <a:t>La costruzione logica del mondo</a:t>
            </a:r>
          </a:p>
        </p:txBody>
      </p:sp>
      <p:sp>
        <p:nvSpPr>
          <p:cNvPr id="3" name="Segnaposto contenuto 2">
            <a:extLst>
              <a:ext uri="{FF2B5EF4-FFF2-40B4-BE49-F238E27FC236}">
                <a16:creationId xmlns:a16="http://schemas.microsoft.com/office/drawing/2014/main" id="{72FCEA86-E72D-FD39-40DF-CABAEB7BBBE7}"/>
              </a:ext>
            </a:extLst>
          </p:cNvPr>
          <p:cNvSpPr>
            <a:spLocks noGrp="1"/>
          </p:cNvSpPr>
          <p:nvPr>
            <p:ph idx="1"/>
          </p:nvPr>
        </p:nvSpPr>
        <p:spPr/>
        <p:txBody>
          <a:bodyPr/>
          <a:lstStyle/>
          <a:p>
            <a:r>
              <a:rPr lang="it-IT"/>
              <a:t>Il «senso» dei concetti è dato unicamente dai loro rapporti matematici, cioè quantitativi, misurabili</a:t>
            </a:r>
          </a:p>
          <a:p>
            <a:r>
              <a:rPr lang="it-IT"/>
              <a:t>Struttura logica del mondo: un sistema puramente formale che descrive la realtà solo attraverso i rapporti tra i vari oggetti, prescindendo dalle loro proprietà</a:t>
            </a:r>
          </a:p>
          <a:p>
            <a:r>
              <a:rPr lang="it-IT"/>
              <a:t>Il significato dei concetti della scienza è costituito, come per Schlick, dai dati vissuti elementari ovvero dai dati sensibili come esperienze vissute (</a:t>
            </a:r>
            <a:r>
              <a:rPr lang="it-IT" i="1"/>
              <a:t>Elementar-Erlebnisse</a:t>
            </a:r>
            <a:r>
              <a:rPr lang="it-IT"/>
              <a:t>)</a:t>
            </a:r>
          </a:p>
          <a:p>
            <a:r>
              <a:rPr lang="it-IT"/>
              <a:t>Tutti gli oggetti diversi da quelli della fisica non rientrano nella struttura logica del mondo</a:t>
            </a:r>
          </a:p>
        </p:txBody>
      </p:sp>
    </p:spTree>
    <p:extLst>
      <p:ext uri="{BB962C8B-B14F-4D97-AF65-F5344CB8AC3E}">
        <p14:creationId xmlns:p14="http://schemas.microsoft.com/office/powerpoint/2010/main" val="420168469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B7BD85C-1E36-1D25-8044-8B3480B5956C}"/>
              </a:ext>
            </a:extLst>
          </p:cNvPr>
          <p:cNvSpPr>
            <a:spLocks noGrp="1"/>
          </p:cNvSpPr>
          <p:nvPr>
            <p:ph type="title"/>
          </p:nvPr>
        </p:nvSpPr>
        <p:spPr/>
        <p:txBody>
          <a:bodyPr/>
          <a:lstStyle/>
          <a:p>
            <a:r>
              <a:rPr lang="it-IT"/>
              <a:t>La costruzione logica del mondo», trad. it. di E. Severino, Fabbri, Milano, 1966, p. 183</a:t>
            </a:r>
          </a:p>
        </p:txBody>
      </p:sp>
      <p:sp>
        <p:nvSpPr>
          <p:cNvPr id="3" name="Segnaposto contenuto 2">
            <a:extLst>
              <a:ext uri="{FF2B5EF4-FFF2-40B4-BE49-F238E27FC236}">
                <a16:creationId xmlns:a16="http://schemas.microsoft.com/office/drawing/2014/main" id="{D63C5D4F-882E-555B-E716-C20337553BD3}"/>
              </a:ext>
            </a:extLst>
          </p:cNvPr>
          <p:cNvSpPr>
            <a:spLocks noGrp="1"/>
          </p:cNvSpPr>
          <p:nvPr>
            <p:ph idx="1"/>
          </p:nvPr>
        </p:nvSpPr>
        <p:spPr/>
        <p:txBody>
          <a:bodyPr/>
          <a:lstStyle/>
          <a:p>
            <a:r>
              <a:rPr lang="it-IT"/>
              <a:t>I sistemi di costituzione che muovono da tali elementi fondamentali sono [Elementi psichici, Mach] certamente corretti e realizzabili tanto quanto potrebbero esserlo sistemi con base fisica. Ma poiché noi esigiamo che il nostro sistema di costituzione tenga conto anche dell’ordine conoscitivo degli oggetti, non dobbiamo muovere allora da ciò che è conoscitivamente primario rispetto a ogni altra cosa, e cioè dal «dato», e il dato sono i dati vissuti stessi (Erlebnisse) nella loro totalità e unità conchiusa.</a:t>
            </a:r>
          </a:p>
          <a:p>
            <a:r>
              <a:rPr lang="it-IT"/>
              <a:t>Schlick: ogni stato di coscienza è una unità e non è analizzabile in senso proprio.</a:t>
            </a:r>
          </a:p>
        </p:txBody>
      </p:sp>
    </p:spTree>
    <p:extLst>
      <p:ext uri="{BB962C8B-B14F-4D97-AF65-F5344CB8AC3E}">
        <p14:creationId xmlns:p14="http://schemas.microsoft.com/office/powerpoint/2010/main" val="116030766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F5A2462-50CE-E85A-C8F5-9258A822F355}"/>
              </a:ext>
            </a:extLst>
          </p:cNvPr>
          <p:cNvSpPr>
            <a:spLocks noGrp="1"/>
          </p:cNvSpPr>
          <p:nvPr>
            <p:ph type="title"/>
          </p:nvPr>
        </p:nvSpPr>
        <p:spPr/>
        <p:txBody>
          <a:bodyPr/>
          <a:lstStyle/>
          <a:p>
            <a:r>
              <a:rPr lang="it-IT"/>
              <a:t>La costruzione logica del mondo», trad. it. di E. Severino, Fabbri, Milano, 1966, p. 184</a:t>
            </a:r>
          </a:p>
        </p:txBody>
      </p:sp>
      <p:sp>
        <p:nvSpPr>
          <p:cNvPr id="3" name="Segnaposto contenuto 2">
            <a:extLst>
              <a:ext uri="{FF2B5EF4-FFF2-40B4-BE49-F238E27FC236}">
                <a16:creationId xmlns:a16="http://schemas.microsoft.com/office/drawing/2014/main" id="{0BCFBD49-90CD-F7DB-E058-5C9DFB752CDF}"/>
              </a:ext>
            </a:extLst>
          </p:cNvPr>
          <p:cNvSpPr>
            <a:spLocks noGrp="1"/>
          </p:cNvSpPr>
          <p:nvPr>
            <p:ph idx="1"/>
          </p:nvPr>
        </p:nvSpPr>
        <p:spPr/>
        <p:txBody>
          <a:bodyPr/>
          <a:lstStyle/>
          <a:p>
            <a:r>
              <a:rPr lang="it-IT"/>
              <a:t>Se si scelgono come elementi fondamentali i dati vissuti elementari, non si viene con ciò a sostenere che la corrente dei dati vissuti sia composta da elementi determinati e discreti. Si suppone invece solamente che sia possibile realizzare un certo tipo di asserti, intorno a certi punti della corrente dei dati vissuti, come ad esempio, l’asserto che uno di tali punti sta in un determinato rapporto con un cert’altro punto, e simili; ma non si afferma che la corrente dei dati vissuti possa venire univocamente </a:t>
            </a:r>
            <a:r>
              <a:rPr lang="it-IT" i="1"/>
              <a:t>suddivisa</a:t>
            </a:r>
            <a:r>
              <a:rPr lang="it-IT"/>
              <a:t> in tali punti.</a:t>
            </a:r>
          </a:p>
        </p:txBody>
      </p:sp>
    </p:spTree>
    <p:extLst>
      <p:ext uri="{BB962C8B-B14F-4D97-AF65-F5344CB8AC3E}">
        <p14:creationId xmlns:p14="http://schemas.microsoft.com/office/powerpoint/2010/main" val="187047505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562DE6A-3F7F-0688-58E6-785B8F691BB4}"/>
              </a:ext>
            </a:extLst>
          </p:cNvPr>
          <p:cNvSpPr>
            <a:spLocks noGrp="1"/>
          </p:cNvSpPr>
          <p:nvPr>
            <p:ph type="title"/>
          </p:nvPr>
        </p:nvSpPr>
        <p:spPr/>
        <p:txBody>
          <a:bodyPr>
            <a:normAutofit/>
          </a:bodyPr>
          <a:lstStyle/>
          <a:p>
            <a:r>
              <a:rPr lang="it-IT" sz="2800"/>
              <a:t>Dalla prima prefazione a «La costruzione logica del mondo», trad. it. di E. Severino, Fabbri, Milano, 1966, p. 80.</a:t>
            </a:r>
          </a:p>
        </p:txBody>
      </p:sp>
      <p:sp>
        <p:nvSpPr>
          <p:cNvPr id="3" name="Segnaposto contenuto 2">
            <a:extLst>
              <a:ext uri="{FF2B5EF4-FFF2-40B4-BE49-F238E27FC236}">
                <a16:creationId xmlns:a16="http://schemas.microsoft.com/office/drawing/2014/main" id="{DE070BEC-2335-0D34-DDF3-67FF86AD9415}"/>
              </a:ext>
            </a:extLst>
          </p:cNvPr>
          <p:cNvSpPr>
            <a:spLocks noGrp="1"/>
          </p:cNvSpPr>
          <p:nvPr>
            <p:ph idx="1"/>
          </p:nvPr>
        </p:nvSpPr>
        <p:spPr/>
        <p:txBody>
          <a:bodyPr/>
          <a:lstStyle/>
          <a:p>
            <a:r>
              <a:rPr lang="it-IT"/>
              <a:t>Da questa esigenza di giustificazione e fondazione perentoria di ogni tesi scaturisce l’esclusione del procedere speculativo e poetico nella filosofia. Da quando, anche in quest’ultima, si è incominciato a far seriamente, dietro l’esigenza di rigore scientifico, si è dovuti necessariamente pervenire al bando dalla filosofia dell’intera metafisica, giacché questa non consente una giustificazione razionale delle sue tesi…</a:t>
            </a:r>
          </a:p>
        </p:txBody>
      </p:sp>
    </p:spTree>
    <p:extLst>
      <p:ext uri="{BB962C8B-B14F-4D97-AF65-F5344CB8AC3E}">
        <p14:creationId xmlns:p14="http://schemas.microsoft.com/office/powerpoint/2010/main" val="189266455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B868D6D-36FE-DF7A-4CFD-48688EAEB56B}"/>
              </a:ext>
            </a:extLst>
          </p:cNvPr>
          <p:cNvSpPr>
            <a:spLocks noGrp="1"/>
          </p:cNvSpPr>
          <p:nvPr>
            <p:ph type="title"/>
          </p:nvPr>
        </p:nvSpPr>
        <p:spPr/>
        <p:txBody>
          <a:bodyPr/>
          <a:lstStyle/>
          <a:p>
            <a:r>
              <a:rPr lang="it-IT"/>
              <a:t>Dalla prima prefazione a «La costruzione logica del mondo»</a:t>
            </a:r>
          </a:p>
        </p:txBody>
      </p:sp>
      <p:sp>
        <p:nvSpPr>
          <p:cNvPr id="3" name="Segnaposto contenuto 2">
            <a:extLst>
              <a:ext uri="{FF2B5EF4-FFF2-40B4-BE49-F238E27FC236}">
                <a16:creationId xmlns:a16="http://schemas.microsoft.com/office/drawing/2014/main" id="{57B59CD4-56F1-43C4-0312-17ECDA40F0EE}"/>
              </a:ext>
            </a:extLst>
          </p:cNvPr>
          <p:cNvSpPr>
            <a:spLocks noGrp="1"/>
          </p:cNvSpPr>
          <p:nvPr>
            <p:ph idx="1"/>
          </p:nvPr>
        </p:nvSpPr>
        <p:spPr/>
        <p:txBody>
          <a:bodyPr/>
          <a:lstStyle/>
          <a:p>
            <a:r>
              <a:rPr lang="it-IT"/>
              <a:t>L’aver a che fare praticamente con problemi filosofici e il reperimento di nuove soluzioni non potranno avvenire in modo puramente razionale, ma saranno sempre determinati istintivamente, e faranno uso di mezzi intuitivi determinati dal modo di sentire. Ma la fondazione deve avvenire dinanzi al foro dell’intelletto; poiché non ci possiamo permettere di fare appello ad una intuizione vissuta o ai bisogni dello spirito. Anche noi abbiamo «bisogni dello spirito» nella filosofia; ma si riferiscono alla chiarezza dei concetti, alla nitidezza dei metodi, alla responsabilità delle tesi, al lavoro attraverso la collaborazione nella quale l’individuo si inserisce ordinatamente.</a:t>
            </a:r>
          </a:p>
        </p:txBody>
      </p:sp>
    </p:spTree>
    <p:extLst>
      <p:ext uri="{BB962C8B-B14F-4D97-AF65-F5344CB8AC3E}">
        <p14:creationId xmlns:p14="http://schemas.microsoft.com/office/powerpoint/2010/main" val="334699345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BCCC5FE-B21A-257C-5771-E2B77A9850E1}"/>
              </a:ext>
            </a:extLst>
          </p:cNvPr>
          <p:cNvSpPr>
            <a:spLocks noGrp="1"/>
          </p:cNvSpPr>
          <p:nvPr>
            <p:ph type="title"/>
          </p:nvPr>
        </p:nvSpPr>
        <p:spPr/>
        <p:txBody>
          <a:bodyPr/>
          <a:lstStyle/>
          <a:p>
            <a:r>
              <a:rPr lang="it-IT"/>
              <a:t>Überwindung der Metaphysik</a:t>
            </a:r>
          </a:p>
        </p:txBody>
      </p:sp>
      <p:sp>
        <p:nvSpPr>
          <p:cNvPr id="3" name="Segnaposto contenuto 2">
            <a:extLst>
              <a:ext uri="{FF2B5EF4-FFF2-40B4-BE49-F238E27FC236}">
                <a16:creationId xmlns:a16="http://schemas.microsoft.com/office/drawing/2014/main" id="{C089C8F0-2FF5-FE08-F6C1-691BA8D8B364}"/>
              </a:ext>
            </a:extLst>
          </p:cNvPr>
          <p:cNvSpPr>
            <a:spLocks noGrp="1"/>
          </p:cNvSpPr>
          <p:nvPr>
            <p:ph idx="1"/>
          </p:nvPr>
        </p:nvSpPr>
        <p:spPr/>
        <p:txBody>
          <a:bodyPr/>
          <a:lstStyle/>
          <a:p>
            <a:pPr marL="0" indent="0">
              <a:buNone/>
            </a:pPr>
            <a:endParaRPr lang="it-IT"/>
          </a:p>
          <a:p>
            <a:endParaRPr lang="it-IT"/>
          </a:p>
          <a:p>
            <a:r>
              <a:rPr lang="it-IT"/>
              <a:t>Conferenza tenuta nel Novembre 1930 presso l’Università di Varsavia</a:t>
            </a:r>
          </a:p>
          <a:p>
            <a:r>
              <a:rPr lang="it-IT"/>
              <a:t>1932, Pubblicazione su Erkenntnis (secondo volume dell’annata 1931)</a:t>
            </a:r>
          </a:p>
          <a:p>
            <a:r>
              <a:rPr lang="it-IT"/>
              <a:t>Ripetizione della conferenza a Berlino e Brno nel 1932</a:t>
            </a:r>
          </a:p>
        </p:txBody>
      </p:sp>
    </p:spTree>
    <p:extLst>
      <p:ext uri="{BB962C8B-B14F-4D97-AF65-F5344CB8AC3E}">
        <p14:creationId xmlns:p14="http://schemas.microsoft.com/office/powerpoint/2010/main" val="50038914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309DAB1-D352-EED3-CFC5-8FAD433037CA}"/>
              </a:ext>
            </a:extLst>
          </p:cNvPr>
          <p:cNvSpPr>
            <a:spLocks noGrp="1"/>
          </p:cNvSpPr>
          <p:nvPr>
            <p:ph type="title"/>
          </p:nvPr>
        </p:nvSpPr>
        <p:spPr/>
        <p:txBody>
          <a:bodyPr/>
          <a:lstStyle/>
          <a:p>
            <a:r>
              <a:rPr lang="it-IT"/>
              <a:t>Otto Neurath 1882-1945</a:t>
            </a:r>
          </a:p>
        </p:txBody>
      </p:sp>
      <p:sp>
        <p:nvSpPr>
          <p:cNvPr id="3" name="Segnaposto contenuto 2">
            <a:extLst>
              <a:ext uri="{FF2B5EF4-FFF2-40B4-BE49-F238E27FC236}">
                <a16:creationId xmlns:a16="http://schemas.microsoft.com/office/drawing/2014/main" id="{74747C7A-6597-86C1-146C-EA4B0390CF9A}"/>
              </a:ext>
            </a:extLst>
          </p:cNvPr>
          <p:cNvSpPr>
            <a:spLocks noGrp="1"/>
          </p:cNvSpPr>
          <p:nvPr>
            <p:ph idx="1"/>
          </p:nvPr>
        </p:nvSpPr>
        <p:spPr/>
        <p:txBody>
          <a:bodyPr/>
          <a:lstStyle/>
          <a:p>
            <a:r>
              <a:rPr lang="it-IT" i="1"/>
              <a:t>Physikalismus</a:t>
            </a:r>
            <a:r>
              <a:rPr lang="it-IT"/>
              <a:t>, 1930</a:t>
            </a:r>
          </a:p>
          <a:p>
            <a:r>
              <a:rPr lang="it-IT" i="1"/>
              <a:t>Protokollsätze</a:t>
            </a:r>
            <a:r>
              <a:rPr lang="it-IT"/>
              <a:t>, 1932</a:t>
            </a:r>
          </a:p>
          <a:p>
            <a:r>
              <a:rPr lang="it-IT" i="1"/>
              <a:t>Einheitswissenschaft und Psychologie</a:t>
            </a:r>
            <a:r>
              <a:rPr lang="it-IT"/>
              <a:t>, 1933</a:t>
            </a:r>
          </a:p>
          <a:p>
            <a:r>
              <a:rPr lang="it-IT"/>
              <a:t>Sostituzione dei dati sensibili con i protocolli (annotazioni relative alle esperienze che ciascuno compie)</a:t>
            </a:r>
          </a:p>
        </p:txBody>
      </p:sp>
    </p:spTree>
    <p:extLst>
      <p:ext uri="{BB962C8B-B14F-4D97-AF65-F5344CB8AC3E}">
        <p14:creationId xmlns:p14="http://schemas.microsoft.com/office/powerpoint/2010/main" val="305746743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AB6DF58-BFCF-D4A6-22C9-0D37278E0A2D}"/>
              </a:ext>
            </a:extLst>
          </p:cNvPr>
          <p:cNvSpPr>
            <a:spLocks noGrp="1"/>
          </p:cNvSpPr>
          <p:nvPr>
            <p:ph type="title"/>
          </p:nvPr>
        </p:nvSpPr>
        <p:spPr/>
        <p:txBody>
          <a:bodyPr/>
          <a:lstStyle/>
          <a:p>
            <a:r>
              <a:rPr lang="it-IT"/>
              <a:t>Gottlob Frege 1948-1925</a:t>
            </a:r>
          </a:p>
        </p:txBody>
      </p:sp>
      <p:sp>
        <p:nvSpPr>
          <p:cNvPr id="3" name="Segnaposto contenuto 2">
            <a:extLst>
              <a:ext uri="{FF2B5EF4-FFF2-40B4-BE49-F238E27FC236}">
                <a16:creationId xmlns:a16="http://schemas.microsoft.com/office/drawing/2014/main" id="{92E39A5B-3163-5FBD-430A-3A3980B48CD7}"/>
              </a:ext>
            </a:extLst>
          </p:cNvPr>
          <p:cNvSpPr>
            <a:spLocks noGrp="1"/>
          </p:cNvSpPr>
          <p:nvPr>
            <p:ph idx="1"/>
          </p:nvPr>
        </p:nvSpPr>
        <p:spPr/>
        <p:txBody>
          <a:bodyPr/>
          <a:lstStyle/>
          <a:p>
            <a:r>
              <a:rPr lang="it-IT"/>
              <a:t>Ideografia, 1879</a:t>
            </a:r>
          </a:p>
          <a:p>
            <a:r>
              <a:rPr lang="it-IT" i="1"/>
              <a:t>I fondamenti dell’aritmetica</a:t>
            </a:r>
            <a:r>
              <a:rPr lang="it-IT"/>
              <a:t>, 1884</a:t>
            </a:r>
          </a:p>
        </p:txBody>
      </p:sp>
    </p:spTree>
    <p:extLst>
      <p:ext uri="{BB962C8B-B14F-4D97-AF65-F5344CB8AC3E}">
        <p14:creationId xmlns:p14="http://schemas.microsoft.com/office/powerpoint/2010/main" val="312615853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360A1AA-85C3-9C5F-A904-8166BAB788E8}"/>
              </a:ext>
            </a:extLst>
          </p:cNvPr>
          <p:cNvSpPr>
            <a:spLocks noGrp="1"/>
          </p:cNvSpPr>
          <p:nvPr>
            <p:ph type="title"/>
          </p:nvPr>
        </p:nvSpPr>
        <p:spPr/>
        <p:txBody>
          <a:bodyPr/>
          <a:lstStyle/>
          <a:p>
            <a:r>
              <a:rPr lang="it-IT"/>
              <a:t>Il concetto di “concetto” secondo Frege</a:t>
            </a:r>
          </a:p>
        </p:txBody>
      </p:sp>
      <p:sp>
        <p:nvSpPr>
          <p:cNvPr id="3" name="Segnaposto contenuto 2">
            <a:extLst>
              <a:ext uri="{FF2B5EF4-FFF2-40B4-BE49-F238E27FC236}">
                <a16:creationId xmlns:a16="http://schemas.microsoft.com/office/drawing/2014/main" id="{E744D8AA-2B25-D73E-3F5B-01E64A34E323}"/>
              </a:ext>
            </a:extLst>
          </p:cNvPr>
          <p:cNvSpPr>
            <a:spLocks noGrp="1"/>
          </p:cNvSpPr>
          <p:nvPr>
            <p:ph idx="1"/>
          </p:nvPr>
        </p:nvSpPr>
        <p:spPr/>
        <p:txBody>
          <a:bodyPr/>
          <a:lstStyle/>
          <a:p>
            <a:r>
              <a:rPr lang="it-IT">
                <a:effectLst/>
                <a:latin typeface="Times New Roman" panose="02020603050405020304" pitchFamily="18" charset="0"/>
                <a:ea typeface="DengXian" panose="02010600030101010101" pitchFamily="2" charset="-122"/>
                <a:cs typeface="Arial" panose="020B0604020202020204" pitchFamily="34" charset="0"/>
              </a:rPr>
              <a:t>Da G. Frege, </a:t>
            </a:r>
            <a:r>
              <a:rPr lang="it-IT" i="1">
                <a:effectLst/>
                <a:latin typeface="Times New Roman" panose="02020603050405020304" pitchFamily="18" charset="0"/>
                <a:ea typeface="DengXian" panose="02010600030101010101" pitchFamily="2" charset="-122"/>
                <a:cs typeface="Arial" panose="020B0604020202020204" pitchFamily="34" charset="0"/>
              </a:rPr>
              <a:t>Logica e aritmetica</a:t>
            </a:r>
            <a:r>
              <a:rPr lang="it-IT">
                <a:effectLst/>
                <a:latin typeface="Times New Roman" panose="02020603050405020304" pitchFamily="18" charset="0"/>
                <a:ea typeface="DengXian" panose="02010600030101010101" pitchFamily="2" charset="-122"/>
                <a:cs typeface="Arial" panose="020B0604020202020204" pitchFamily="34" charset="0"/>
              </a:rPr>
              <a:t>. Scritti raccolti a cura di Corrado Mangione, Torino, Boringhieri, 1965, p. 127 (</a:t>
            </a:r>
            <a:r>
              <a:rPr lang="it-IT" i="1">
                <a:effectLst/>
                <a:latin typeface="Times New Roman" panose="02020603050405020304" pitchFamily="18" charset="0"/>
                <a:ea typeface="DengXian" panose="02010600030101010101" pitchFamily="2" charset="-122"/>
                <a:cs typeface="Arial" panose="020B0604020202020204" pitchFamily="34" charset="0"/>
              </a:rPr>
              <a:t>Ideografia</a:t>
            </a:r>
            <a:r>
              <a:rPr lang="it-IT">
                <a:effectLst/>
                <a:latin typeface="Times New Roman" panose="02020603050405020304" pitchFamily="18" charset="0"/>
                <a:ea typeface="DengXian" panose="02010600030101010101" pitchFamily="2" charset="-122"/>
                <a:cs typeface="Arial" panose="020B0604020202020204" pitchFamily="34" charset="0"/>
              </a:rPr>
              <a:t>)</a:t>
            </a:r>
            <a:endParaRPr lang="it-IT">
              <a:effectLst/>
              <a:latin typeface="Calibri" panose="020F0502020204030204" pitchFamily="34" charset="0"/>
              <a:ea typeface="DengXian" panose="02010600030101010101" pitchFamily="2" charset="-122"/>
              <a:cs typeface="Arial" panose="020B0604020202020204" pitchFamily="34" charset="0"/>
            </a:endParaRPr>
          </a:p>
          <a:p>
            <a:pPr algn="just"/>
            <a:r>
              <a:rPr lang="it-IT">
                <a:effectLst/>
                <a:latin typeface="Times New Roman" panose="02020603050405020304" pitchFamily="18" charset="0"/>
                <a:ea typeface="DengXian" panose="02010600030101010101" pitchFamily="2" charset="-122"/>
                <a:cs typeface="Arial" panose="020B0604020202020204" pitchFamily="34" charset="0"/>
              </a:rPr>
              <a:t> </a:t>
            </a:r>
            <a:endParaRPr lang="it-IT">
              <a:effectLst/>
              <a:latin typeface="Calibri" panose="020F0502020204030204" pitchFamily="34" charset="0"/>
              <a:ea typeface="DengXian" panose="02010600030101010101" pitchFamily="2" charset="-122"/>
              <a:cs typeface="Arial" panose="020B0604020202020204" pitchFamily="34" charset="0"/>
            </a:endParaRPr>
          </a:p>
          <a:p>
            <a:pPr algn="just"/>
            <a:r>
              <a:rPr lang="it-IT">
                <a:effectLst/>
                <a:latin typeface="Times New Roman" panose="02020603050405020304" pitchFamily="18" charset="0"/>
                <a:ea typeface="DengXian" panose="02010600030101010101" pitchFamily="2" charset="-122"/>
                <a:cs typeface="Arial" panose="020B0604020202020204" pitchFamily="34" charset="0"/>
              </a:rPr>
              <a:t>Se in una espressione, di cui non è necessario che il contenuto sia giudicabile, un segno semplice o composto ricorre in uno o più posti, e noi pensiamo tale segno come sostituibile in tutti o in alcuni di questi posti da un altro segno, purché lo stesso in ogni posto, allora chiamiamo funzione la parte dell’espressione che rimane invariata nelle sostituzioni anzidette, e suo argomento la parte sostituibile.</a:t>
            </a:r>
            <a:endParaRPr lang="it-IT">
              <a:effectLst/>
              <a:latin typeface="Calibri" panose="020F0502020204030204" pitchFamily="34" charset="0"/>
              <a:ea typeface="DengXian" panose="02010600030101010101" pitchFamily="2" charset="-122"/>
              <a:cs typeface="Arial" panose="020B0604020202020204" pitchFamily="34" charset="0"/>
            </a:endParaRPr>
          </a:p>
          <a:p>
            <a:endParaRPr lang="it-IT"/>
          </a:p>
        </p:txBody>
      </p:sp>
    </p:spTree>
    <p:extLst>
      <p:ext uri="{BB962C8B-B14F-4D97-AF65-F5344CB8AC3E}">
        <p14:creationId xmlns:p14="http://schemas.microsoft.com/office/powerpoint/2010/main" val="105211007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1D37C69-C4C5-B9E4-12B2-5B3C82D8A356}"/>
              </a:ext>
            </a:extLst>
          </p:cNvPr>
          <p:cNvSpPr>
            <a:spLocks noGrp="1"/>
          </p:cNvSpPr>
          <p:nvPr>
            <p:ph type="title"/>
          </p:nvPr>
        </p:nvSpPr>
        <p:spPr/>
        <p:txBody>
          <a:bodyPr/>
          <a:lstStyle/>
          <a:p>
            <a:r>
              <a:rPr lang="it-IT"/>
              <a:t>Bertrand Russell 1872-1970 – Alfred North Whitehead 1861-1947</a:t>
            </a:r>
          </a:p>
        </p:txBody>
      </p:sp>
      <p:sp>
        <p:nvSpPr>
          <p:cNvPr id="3" name="Segnaposto contenuto 2">
            <a:extLst>
              <a:ext uri="{FF2B5EF4-FFF2-40B4-BE49-F238E27FC236}">
                <a16:creationId xmlns:a16="http://schemas.microsoft.com/office/drawing/2014/main" id="{1EA94634-18C6-EF13-5CF9-B6C752C245E6}"/>
              </a:ext>
            </a:extLst>
          </p:cNvPr>
          <p:cNvSpPr>
            <a:spLocks noGrp="1"/>
          </p:cNvSpPr>
          <p:nvPr>
            <p:ph idx="1"/>
          </p:nvPr>
        </p:nvSpPr>
        <p:spPr/>
        <p:txBody>
          <a:bodyPr/>
          <a:lstStyle/>
          <a:p>
            <a:r>
              <a:rPr lang="it-IT" i="1"/>
              <a:t>Principia mathematica</a:t>
            </a:r>
            <a:r>
              <a:rPr lang="it-IT"/>
              <a:t>, tre volumi pubblicati tra il 1910 e il 1913</a:t>
            </a:r>
          </a:p>
        </p:txBody>
      </p:sp>
    </p:spTree>
    <p:extLst>
      <p:ext uri="{BB962C8B-B14F-4D97-AF65-F5344CB8AC3E}">
        <p14:creationId xmlns:p14="http://schemas.microsoft.com/office/powerpoint/2010/main" val="414320323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9FF4F8E-7559-774D-10A2-EC51BA24FE14}"/>
              </a:ext>
            </a:extLst>
          </p:cNvPr>
          <p:cNvSpPr>
            <a:spLocks noGrp="1"/>
          </p:cNvSpPr>
          <p:nvPr>
            <p:ph type="title"/>
          </p:nvPr>
        </p:nvSpPr>
        <p:spPr/>
        <p:txBody>
          <a:bodyPr/>
          <a:lstStyle/>
          <a:p>
            <a:r>
              <a:rPr lang="it-IT"/>
              <a:t>Tre modelli principali per la fondazione della scienza matematica</a:t>
            </a:r>
          </a:p>
        </p:txBody>
      </p:sp>
      <p:sp>
        <p:nvSpPr>
          <p:cNvPr id="3" name="Segnaposto contenuto 2">
            <a:extLst>
              <a:ext uri="{FF2B5EF4-FFF2-40B4-BE49-F238E27FC236}">
                <a16:creationId xmlns:a16="http://schemas.microsoft.com/office/drawing/2014/main" id="{4679FA89-FD32-12D3-4F8C-073944368B42}"/>
              </a:ext>
            </a:extLst>
          </p:cNvPr>
          <p:cNvSpPr>
            <a:spLocks noGrp="1"/>
          </p:cNvSpPr>
          <p:nvPr>
            <p:ph idx="1"/>
          </p:nvPr>
        </p:nvSpPr>
        <p:spPr/>
        <p:txBody>
          <a:bodyPr/>
          <a:lstStyle/>
          <a:p>
            <a:r>
              <a:rPr lang="it-IT"/>
              <a:t>Logicismo: Gottlob Frege, Bertrand Russell, Alfred N. Whitehead.</a:t>
            </a:r>
          </a:p>
          <a:p>
            <a:r>
              <a:rPr lang="it-IT"/>
              <a:t>Intuizionismo: </a:t>
            </a:r>
            <a:r>
              <a:rPr lang="nl-NL">
                <a:effectLst/>
                <a:latin typeface="Calibri" panose="020F0502020204030204" pitchFamily="34" charset="0"/>
                <a:ea typeface="DengXian" panose="02010600030101010101" pitchFamily="2" charset="-122"/>
                <a:cs typeface="Arial" panose="020B0604020202020204" pitchFamily="34" charset="0"/>
              </a:rPr>
              <a:t>Luitzen Egbertus Jan Brouwer, Hermann Weyl</a:t>
            </a:r>
          </a:p>
          <a:p>
            <a:r>
              <a:rPr lang="nl-NL">
                <a:latin typeface="Calibri" panose="020F0502020204030204" pitchFamily="34" charset="0"/>
                <a:ea typeface="DengXian" panose="02010600030101010101" pitchFamily="2" charset="-122"/>
                <a:cs typeface="Arial" panose="020B0604020202020204" pitchFamily="34" charset="0"/>
              </a:rPr>
              <a:t>Formalismo: David Hilbert</a:t>
            </a:r>
            <a:endParaRPr lang="it-IT">
              <a:effectLst/>
              <a:latin typeface="Calibri" panose="020F0502020204030204" pitchFamily="34" charset="0"/>
              <a:ea typeface="DengXian" panose="02010600030101010101" pitchFamily="2" charset="-122"/>
              <a:cs typeface="Arial" panose="020B0604020202020204" pitchFamily="34" charset="0"/>
            </a:endParaRPr>
          </a:p>
          <a:p>
            <a:endParaRPr lang="it-IT"/>
          </a:p>
        </p:txBody>
      </p:sp>
    </p:spTree>
    <p:extLst>
      <p:ext uri="{BB962C8B-B14F-4D97-AF65-F5344CB8AC3E}">
        <p14:creationId xmlns:p14="http://schemas.microsoft.com/office/powerpoint/2010/main" val="2773362340"/>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1310</TotalTime>
  <Words>4818</Words>
  <Application>Microsoft Macintosh PowerPoint</Application>
  <PresentationFormat>Widescreen</PresentationFormat>
  <Paragraphs>342</Paragraphs>
  <Slides>69</Slides>
  <Notes>0</Notes>
  <HiddenSlides>0</HiddenSlides>
  <MMClips>0</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69</vt:i4>
      </vt:variant>
    </vt:vector>
  </HeadingPairs>
  <TitlesOfParts>
    <vt:vector size="74" baseType="lpstr">
      <vt:lpstr>Arial</vt:lpstr>
      <vt:lpstr>Calibri</vt:lpstr>
      <vt:lpstr>Calibri Light</vt:lpstr>
      <vt:lpstr>Times New Roman</vt:lpstr>
      <vt:lpstr>Tema di Office</vt:lpstr>
      <vt:lpstr>Aristotele, Metafisica, libro quarto</vt:lpstr>
      <vt:lpstr>§ 24 Critica della ragione pura</vt:lpstr>
      <vt:lpstr>§ 24 Critica della ragione pura</vt:lpstr>
      <vt:lpstr>§ 24 Critica della ragione pura</vt:lpstr>
      <vt:lpstr>Davos, Svizzera: 17 Marzo-6 Aprile 1929</vt:lpstr>
      <vt:lpstr>Tre tradizioni a confronto</vt:lpstr>
      <vt:lpstr>Interpretazione heideggeriana di Kant</vt:lpstr>
      <vt:lpstr>Corsi di Heidegger che precedono il dibattito</vt:lpstr>
      <vt:lpstr>Dibattito di Davos tra Ernst Cassirer e Martin Heidegger</vt:lpstr>
      <vt:lpstr>Dibattito di Davos tra Ernst Cassirer e Martin Heidegger</vt:lpstr>
      <vt:lpstr>Dibattito di Davos tra Ernst Cassirer e Martin Heidegger</vt:lpstr>
      <vt:lpstr>Riferimenti a Cassirer in Sein und Zeit</vt:lpstr>
      <vt:lpstr>Neokantismo</vt:lpstr>
      <vt:lpstr>Neokantismo contro tre indirizzi principali</vt:lpstr>
      <vt:lpstr>Opere che anticipano il neokantismo</vt:lpstr>
      <vt:lpstr>Altri autori importanti per il ritorno a Kant</vt:lpstr>
      <vt:lpstr>Presentazione standard di PowerPoint</vt:lpstr>
      <vt:lpstr>Scuola di Marburgo</vt:lpstr>
      <vt:lpstr>Hermann Cohen (1842-1918)</vt:lpstr>
      <vt:lpstr>Traformazione dell’apriorismo kantiano</vt:lpstr>
      <vt:lpstr>Principali novità dell’epistemologia di Cohen</vt:lpstr>
      <vt:lpstr>Compimento sistematico della filosofia</vt:lpstr>
      <vt:lpstr>Opere principali di Hermann Cohen (1842-1918)</vt:lpstr>
      <vt:lpstr>Opere principali di Paul Natorp (1854-1924)</vt:lpstr>
      <vt:lpstr>Paul Natorp (1854-1924)</vt:lpstr>
      <vt:lpstr>Fondazione «panmetodica» del sapere scientifico</vt:lpstr>
      <vt:lpstr>Opere principali di Ernst Cassirer (1874-1945)</vt:lpstr>
      <vt:lpstr>Ernst Cassirer (1874-1945)</vt:lpstr>
      <vt:lpstr>Ernst Cassirer (1874-1945)</vt:lpstr>
      <vt:lpstr>Aby Warburg 1866-1929</vt:lpstr>
      <vt:lpstr>Presentazione standard di PowerPoint</vt:lpstr>
      <vt:lpstr>Wilhelm Windelband (1848-1915)</vt:lpstr>
      <vt:lpstr>1. Windelband. Un’etica del pensare</vt:lpstr>
      <vt:lpstr>2. Windelband. Discussione sulla fondazione del conoscere storio</vt:lpstr>
      <vt:lpstr>Heinrich Rickert (1863-1936)</vt:lpstr>
      <vt:lpstr>1. Rickert. Approfondimento della distinzione metodologica di Windelband</vt:lpstr>
      <vt:lpstr>2. Rickert. System der Philosophie, 1921</vt:lpstr>
      <vt:lpstr>Emil Lask (1875-1915)</vt:lpstr>
      <vt:lpstr>E. Lask: Neokantismo e fenomenologia</vt:lpstr>
      <vt:lpstr>Martin Heidegger 1889-1976</vt:lpstr>
      <vt:lpstr>Husserl, Sesta ricerca logica (1901</vt:lpstr>
      <vt:lpstr>Martin Heidegger 1889-1976</vt:lpstr>
      <vt:lpstr>Martin Heidegger 1889-1976</vt:lpstr>
      <vt:lpstr>Martin Heidegger 1889-1976</vt:lpstr>
      <vt:lpstr>Martin Heidegger 1889-1976</vt:lpstr>
      <vt:lpstr>Estensori della registrazione del dibattito</vt:lpstr>
      <vt:lpstr>Presenti al dibattito</vt:lpstr>
      <vt:lpstr>Heidegger su Cassirer – Cassirer su Heidegger</vt:lpstr>
      <vt:lpstr>Fasi del pensiero heideggeriano prima del 1929</vt:lpstr>
      <vt:lpstr>Cos’è metafisica</vt:lpstr>
      <vt:lpstr>Secondo Heidegger</vt:lpstr>
      <vt:lpstr>Pubblicazioni principali negli anni Cinquanta e Sessanta</vt:lpstr>
      <vt:lpstr>Empiriocriticismo – Ernst Mach 1838-1916</vt:lpstr>
      <vt:lpstr>Wiener Kreis - Circolo di Vienna </vt:lpstr>
      <vt:lpstr>Società per la filosofia scientifica - Berlino</vt:lpstr>
      <vt:lpstr>Moritz Schlick 1882-1936</vt:lpstr>
      <vt:lpstr>Moritz Schlick – Dottrina generale della conoscenza</vt:lpstr>
      <vt:lpstr>Rudolf Carnap 1891-1970</vt:lpstr>
      <vt:lpstr>La costruzione logica del mondo</vt:lpstr>
      <vt:lpstr>La costruzione logica del mondo», trad. it. di E. Severino, Fabbri, Milano, 1966, p. 183</vt:lpstr>
      <vt:lpstr>La costruzione logica del mondo», trad. it. di E. Severino, Fabbri, Milano, 1966, p. 184</vt:lpstr>
      <vt:lpstr>Dalla prima prefazione a «La costruzione logica del mondo», trad. it. di E. Severino, Fabbri, Milano, 1966, p. 80.</vt:lpstr>
      <vt:lpstr>Dalla prima prefazione a «La costruzione logica del mondo»</vt:lpstr>
      <vt:lpstr>Überwindung der Metaphysik</vt:lpstr>
      <vt:lpstr>Otto Neurath 1882-1945</vt:lpstr>
      <vt:lpstr>Gottlob Frege 1948-1925</vt:lpstr>
      <vt:lpstr>Il concetto di “concetto” secondo Frege</vt:lpstr>
      <vt:lpstr>Bertrand Russell 1872-1970 – Alfred North Whitehead 1861-1947</vt:lpstr>
      <vt:lpstr>Tre modelli principali per la fondazione della scienza matematica</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Neokantismo</dc:title>
  <dc:creator>Emanuele Cafagna</dc:creator>
  <cp:lastModifiedBy>Emanuele Cafagna</cp:lastModifiedBy>
  <cp:revision>64</cp:revision>
  <dcterms:created xsi:type="dcterms:W3CDTF">2022-08-30T12:11:10Z</dcterms:created>
  <dcterms:modified xsi:type="dcterms:W3CDTF">2023-02-01T14:07:50Z</dcterms:modified>
</cp:coreProperties>
</file>